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58"/>
  </p:notesMasterIdLst>
  <p:sldIdLst>
    <p:sldId id="256" r:id="rId2"/>
    <p:sldId id="257" r:id="rId3"/>
    <p:sldId id="260" r:id="rId4"/>
    <p:sldId id="262" r:id="rId5"/>
    <p:sldId id="264" r:id="rId6"/>
    <p:sldId id="265" r:id="rId7"/>
    <p:sldId id="314" r:id="rId8"/>
    <p:sldId id="266" r:id="rId9"/>
    <p:sldId id="312" r:id="rId10"/>
    <p:sldId id="267" r:id="rId11"/>
    <p:sldId id="268" r:id="rId12"/>
    <p:sldId id="313" r:id="rId13"/>
    <p:sldId id="315" r:id="rId14"/>
    <p:sldId id="270" r:id="rId15"/>
    <p:sldId id="272" r:id="rId16"/>
    <p:sldId id="271" r:id="rId17"/>
    <p:sldId id="274" r:id="rId18"/>
    <p:sldId id="273" r:id="rId19"/>
    <p:sldId id="275" r:id="rId20"/>
    <p:sldId id="276" r:id="rId21"/>
    <p:sldId id="292" r:id="rId22"/>
    <p:sldId id="316" r:id="rId23"/>
    <p:sldId id="293" r:id="rId24"/>
    <p:sldId id="317" r:id="rId25"/>
    <p:sldId id="277" r:id="rId26"/>
    <p:sldId id="279" r:id="rId27"/>
    <p:sldId id="280" r:id="rId28"/>
    <p:sldId id="318" r:id="rId29"/>
    <p:sldId id="281" r:id="rId30"/>
    <p:sldId id="282" r:id="rId31"/>
    <p:sldId id="283" r:id="rId32"/>
    <p:sldId id="284" r:id="rId33"/>
    <p:sldId id="285" r:id="rId34"/>
    <p:sldId id="287" r:id="rId35"/>
    <p:sldId id="286" r:id="rId36"/>
    <p:sldId id="289" r:id="rId37"/>
    <p:sldId id="319" r:id="rId38"/>
    <p:sldId id="296" r:id="rId39"/>
    <p:sldId id="294" r:id="rId40"/>
    <p:sldId id="321" r:id="rId41"/>
    <p:sldId id="320" r:id="rId42"/>
    <p:sldId id="309" r:id="rId43"/>
    <p:sldId id="298" r:id="rId44"/>
    <p:sldId id="299" r:id="rId45"/>
    <p:sldId id="300" r:id="rId46"/>
    <p:sldId id="301" r:id="rId47"/>
    <p:sldId id="303" r:id="rId48"/>
    <p:sldId id="291" r:id="rId49"/>
    <p:sldId id="304" r:id="rId50"/>
    <p:sldId id="305" r:id="rId51"/>
    <p:sldId id="306" r:id="rId52"/>
    <p:sldId id="307" r:id="rId53"/>
    <p:sldId id="308" r:id="rId54"/>
    <p:sldId id="261" r:id="rId55"/>
    <p:sldId id="258" r:id="rId56"/>
    <p:sldId id="29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0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Revoledo" initials="DR" lastIdx="11" clrIdx="0">
    <p:extLst>
      <p:ext uri="{19B8F6BF-5375-455C-9EA6-DF929625EA0E}">
        <p15:presenceInfo xmlns:p15="http://schemas.microsoft.com/office/powerpoint/2012/main" userId="c558c217f8161f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07" autoAdjust="0"/>
    <p:restoredTop sz="94476" autoAdjust="0"/>
  </p:normalViewPr>
  <p:slideViewPr>
    <p:cSldViewPr snapToGrid="0" snapToObjects="1">
      <p:cViewPr varScale="1">
        <p:scale>
          <a:sx n="126" d="100"/>
          <a:sy n="126" d="100"/>
        </p:scale>
        <p:origin x="404" y="68"/>
      </p:cViewPr>
      <p:guideLst>
        <p:guide orient="horz" pos="390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22T20:04:26.243" idx="5">
    <p:pos x="5472" y="4304"/>
    <p:text>Not so pretty to add class data-attr to html</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7-10-22T20:44:42.645" idx="9">
    <p:pos x="10" y="10"/>
    <p:text>By convention, the PageModel class file has the same name as the Razor Page file with .cs appended. For example, the previous Razor Page is Pages/Index2.cshtml. The file containing the PageModel class is named Pages/Index2.cshtml.cs.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7-10-22T20:53:18.346" idx="11">
    <p:pos x="10" y="10"/>
    <p:text>and everyone can understand how it works or even contribute.</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10-22T20:11:48.577" idx="6">
    <p:pos x="7447" y="1821"/>
    <p:text>This allow you to migrate an existing big large monolithic web app and still using EF6, Autofac, Nhibernate, Ninject, Enterprise library, and so on…. But use the new awesome features like middlewares in asp.net core.</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10-22T20:14:23.038" idx="7">
    <p:pos x="4531" y="1923"/>
    <p:text>But…. it isn’t strictly necessary migrate to Net.Core to migrate an existing asp.net mvc/webapi application to asp.net core and get all the improvements in this new web framework but reduce the risk of complete migration.</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10-20T01:22:52.065" idx="3">
    <p:pos x="5336" y="1136"/>
    <p:text>In order to invoke such a component from a view, you use an overload of the Component.InvokeAsync which takes param of object[]:</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10-20T01:12:15.234" idx="1">
    <p:pos x="10" y="10"/>
    <p:text>Note: In order to use a View Component as a Tag Helper, you must register the assembly containing the View Component using the @addTagHelper directive. For example, if your View Component is in an assembly called "MyWebApp", add the following directive to the _ViewImports.cshtml file:</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7-10-20T01:15:38.278" idx="2">
    <p:pos x="10" y="10"/>
    <p:text>View components are typically invoked from a view, but you can invoke them directly from a controller method. While view components do not define endpoints like controllers, you can easily implement a controller action that returns the content of a ViewComponentResult</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7-10-20T01:25:10.629" idx="4">
    <p:pos x="10" y="10"/>
    <p:text>In order for a class to be recognized as a view component, it needs to be:</p:text>
    <p:extLst mod="1">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7-10-22T20:45:23.366" idx="10">
    <p:pos x="7224" y="1379"/>
    <p:text>Notice that Index, About, Contact actions are just rendering a view, they are perfect to convert to Razor Pages</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7-10-22T20:43:15.894" idx="8">
    <p:pos x="7561" y="1979"/>
    <p:text>Seems like for a designer if you only need a simple page or as a designer you want to start to write the html for a new web application you need to –create a controller, create an action, create a view, create a model……. Just to use “DateTime.Now.Year” in some point.
Well Razor pages are the evolution of Asp.Net WebPages that combines all the power of a traditional Asp.Net MVC but the handy of have a single file for a view where is accessible by the name of the file.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2952A-5A15-1543-A89E-A6E142AB7825}" type="datetimeFigureOut">
              <a:rPr lang="en-US" smtClean="0"/>
              <a:t>10/23/2017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BFA8B-862A-E743-A9E6-9B9C0E234B15}" type="slidenum">
              <a:rPr lang="en-US" smtClean="0"/>
              <a:t>‹Nº›</a:t>
            </a:fld>
            <a:endParaRPr lang="en-US"/>
          </a:p>
        </p:txBody>
      </p:sp>
    </p:spTree>
    <p:extLst>
      <p:ext uri="{BB962C8B-B14F-4D97-AF65-F5344CB8AC3E}">
        <p14:creationId xmlns:p14="http://schemas.microsoft.com/office/powerpoint/2010/main" val="1213856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034BFA8B-862A-E743-A9E6-9B9C0E234B15}" type="slidenum">
              <a:rPr lang="en-US" smtClean="0"/>
              <a:t>6</a:t>
            </a:fld>
            <a:endParaRPr lang="en-US"/>
          </a:p>
        </p:txBody>
      </p:sp>
    </p:spTree>
    <p:extLst>
      <p:ext uri="{BB962C8B-B14F-4D97-AF65-F5344CB8AC3E}">
        <p14:creationId xmlns:p14="http://schemas.microsoft.com/office/powerpoint/2010/main" val="28349757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jp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JP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tretch>
            <a:fillRect/>
          </a:stretch>
        </p:blipFill>
        <p:spPr>
          <a:xfrm>
            <a:off x="0" y="-1843314"/>
            <a:ext cx="12192000" cy="8191105"/>
          </a:xfrm>
          <a:prstGeom prst="rect">
            <a:avLst/>
          </a:prstGeom>
        </p:spPr>
      </p:pic>
      <p:sp>
        <p:nvSpPr>
          <p:cNvPr id="2" name="Title 1"/>
          <p:cNvSpPr>
            <a:spLocks noGrp="1"/>
          </p:cNvSpPr>
          <p:nvPr>
            <p:ph type="ctrTitle" hasCustomPrompt="1"/>
          </p:nvPr>
        </p:nvSpPr>
        <p:spPr>
          <a:xfrm>
            <a:off x="1524000" y="0"/>
            <a:ext cx="9144000" cy="2724080"/>
          </a:xfrm>
          <a:prstGeom prst="rect">
            <a:avLst/>
          </a:prstGeom>
        </p:spPr>
        <p:txBody>
          <a:bodyPr anchor="b">
            <a:normAutofit/>
          </a:bodyPr>
          <a:lstStyle>
            <a:lvl1pPr algn="l">
              <a:defRPr sz="6600">
                <a:ln>
                  <a:noFill/>
                </a:ln>
                <a:solidFill>
                  <a:schemeClr val="bg1"/>
                </a:solidFill>
                <a:effectLst/>
              </a:defRPr>
            </a:lvl1pPr>
          </a:lstStyle>
          <a:p>
            <a:r>
              <a:rPr lang="en-US" dirty="0"/>
              <a:t>Talk title</a:t>
            </a:r>
          </a:p>
        </p:txBody>
      </p:sp>
      <p:sp>
        <p:nvSpPr>
          <p:cNvPr id="6" name="Text Placeholder 5"/>
          <p:cNvSpPr>
            <a:spLocks noGrp="1"/>
          </p:cNvSpPr>
          <p:nvPr>
            <p:ph type="body" sz="quarter" idx="10" hasCustomPrompt="1"/>
          </p:nvPr>
        </p:nvSpPr>
        <p:spPr>
          <a:xfrm>
            <a:off x="1524000" y="2916238"/>
            <a:ext cx="9144000" cy="698832"/>
          </a:xfrm>
          <a:prstGeom prst="rect">
            <a:avLst/>
          </a:prstGeom>
        </p:spPr>
        <p:txBody>
          <a:bodyPr anchor="ctr">
            <a:normAutofit/>
          </a:bodyPr>
          <a:lstStyle>
            <a:lvl1pPr marL="0" indent="0">
              <a:buNone/>
              <a:defRPr sz="3200" b="0">
                <a:ln w="3175">
                  <a:noFill/>
                </a:ln>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 name="Text Placeholder 5"/>
          <p:cNvSpPr>
            <a:spLocks noGrp="1"/>
          </p:cNvSpPr>
          <p:nvPr>
            <p:ph type="body" sz="quarter" idx="11" hasCustomPrompt="1"/>
          </p:nvPr>
        </p:nvSpPr>
        <p:spPr>
          <a:xfrm>
            <a:off x="1524000" y="3750410"/>
            <a:ext cx="9144000" cy="698832"/>
          </a:xfrm>
          <a:prstGeom prst="rect">
            <a:avLst/>
          </a:prstGeom>
        </p:spPr>
        <p:txBody>
          <a:bodyPr anchor="ctr">
            <a:normAutofit/>
          </a:bodyPr>
          <a:lstStyle>
            <a:lvl1pPr marL="0" indent="0">
              <a:buNone/>
              <a:defRPr sz="3200" b="0">
                <a:ln w="3175">
                  <a:noFill/>
                </a:ln>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Position/Title</a:t>
            </a:r>
          </a:p>
        </p:txBody>
      </p:sp>
      <p:sp>
        <p:nvSpPr>
          <p:cNvPr id="8" name="Text Placeholder 5"/>
          <p:cNvSpPr>
            <a:spLocks noGrp="1"/>
          </p:cNvSpPr>
          <p:nvPr>
            <p:ph type="body" sz="quarter" idx="12" hasCustomPrompt="1"/>
          </p:nvPr>
        </p:nvSpPr>
        <p:spPr>
          <a:xfrm>
            <a:off x="1524000" y="4584582"/>
            <a:ext cx="9144000" cy="698832"/>
          </a:xfrm>
          <a:prstGeom prst="rect">
            <a:avLst/>
          </a:prstGeom>
        </p:spPr>
        <p:txBody>
          <a:bodyPr anchor="ctr">
            <a:normAutofit/>
          </a:bodyPr>
          <a:lstStyle>
            <a:lvl1pPr marL="0" indent="0">
              <a:buNone/>
              <a:defRPr sz="3200" b="0">
                <a:ln w="3175">
                  <a:noFill/>
                </a:ln>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Company name</a:t>
            </a:r>
          </a:p>
        </p:txBody>
      </p:sp>
      <p:sp>
        <p:nvSpPr>
          <p:cNvPr id="10" name="Content Placeholder 9"/>
          <p:cNvSpPr>
            <a:spLocks noGrp="1"/>
          </p:cNvSpPr>
          <p:nvPr>
            <p:ph sz="quarter" idx="13" hasCustomPrompt="1"/>
          </p:nvPr>
        </p:nvSpPr>
        <p:spPr>
          <a:xfrm>
            <a:off x="7796213" y="4908305"/>
            <a:ext cx="2871787" cy="1314450"/>
          </a:xfrm>
          <a:prstGeom prst="rect">
            <a:avLst/>
          </a:prstGeo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Company 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a:xfrm>
            <a:off x="0" y="0"/>
            <a:ext cx="12192001" cy="11973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69239" y="365126"/>
            <a:ext cx="11653522" cy="824050"/>
          </a:xfrm>
          <a:prstGeom prst="rect">
            <a:avLst/>
          </a:prstGeom>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5"/>
            <a:ext cx="12192000" cy="514018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a:prstGeom prst="rect">
            <a:avLst/>
          </a:prstGeo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amp; cont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820863"/>
          </a:xfrm>
          <a:prstGeom prst="rect">
            <a:avLst/>
          </a:prstGeom>
        </p:spPr>
        <p:txBody>
          <a:bodyPr/>
          <a:lstStyle/>
          <a:p>
            <a:r>
              <a:rPr lang="en-US" dirty="0"/>
              <a:t>Thank you note</a:t>
            </a:r>
          </a:p>
        </p:txBody>
      </p:sp>
      <p:pic>
        <p:nvPicPr>
          <p:cNvPr id="7" name="Picture 6"/>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846203" y="4280538"/>
            <a:ext cx="324000" cy="288000"/>
          </a:xfrm>
          <a:prstGeom prst="rect">
            <a:avLst/>
          </a:prstGeom>
        </p:spPr>
      </p:pic>
      <p:pic>
        <p:nvPicPr>
          <p:cNvPr id="8" name="Picture 4" descr="http://www.iconsdb.com/icons/preview/white/email-12-xxl.png"/>
          <p:cNvPicPr>
            <a:picLocks noChangeArrowheads="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838201" y="3594547"/>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assets.toptal.io/uploads/blog/category/logo/77/web.png"/>
          <p:cNvPicPr>
            <a:picLocks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6203" y="4930529"/>
            <a:ext cx="324000" cy="324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p:cNvSpPr>
            <a:spLocks noGrp="1"/>
          </p:cNvSpPr>
          <p:nvPr>
            <p:ph type="body" sz="quarter" idx="10" hasCustomPrompt="1"/>
          </p:nvPr>
        </p:nvSpPr>
        <p:spPr>
          <a:xfrm>
            <a:off x="1445246" y="4830591"/>
            <a:ext cx="9908553" cy="523875"/>
          </a:xfrm>
          <a:prstGeom prst="rect">
            <a:avLst/>
          </a:prstGeom>
        </p:spPr>
        <p:txBody>
          <a:bodyPr anchor="ctr" anchorCtr="0"/>
          <a:lstStyle>
            <a:lvl1pPr marL="0" indent="0">
              <a:buNone/>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Website</a:t>
            </a:r>
          </a:p>
        </p:txBody>
      </p:sp>
      <p:sp>
        <p:nvSpPr>
          <p:cNvPr id="14" name="Text Placeholder 12"/>
          <p:cNvSpPr>
            <a:spLocks noGrp="1"/>
          </p:cNvSpPr>
          <p:nvPr>
            <p:ph type="body" sz="quarter" idx="11" hasCustomPrompt="1"/>
          </p:nvPr>
        </p:nvSpPr>
        <p:spPr>
          <a:xfrm>
            <a:off x="1445246" y="4162600"/>
            <a:ext cx="9908553" cy="523875"/>
          </a:xfrm>
          <a:prstGeom prst="rect">
            <a:avLst/>
          </a:prstGeom>
        </p:spPr>
        <p:txBody>
          <a:bodyPr anchor="ctr" anchorCtr="0"/>
          <a:lstStyle>
            <a:lvl1pPr marL="0" indent="0">
              <a:buNone/>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Twitter</a:t>
            </a:r>
          </a:p>
        </p:txBody>
      </p:sp>
      <p:sp>
        <p:nvSpPr>
          <p:cNvPr id="15" name="Text Placeholder 12"/>
          <p:cNvSpPr>
            <a:spLocks noGrp="1"/>
          </p:cNvSpPr>
          <p:nvPr>
            <p:ph type="body" sz="quarter" idx="12" hasCustomPrompt="1"/>
          </p:nvPr>
        </p:nvSpPr>
        <p:spPr>
          <a:xfrm>
            <a:off x="1445246" y="3494609"/>
            <a:ext cx="9908553" cy="523875"/>
          </a:xfrm>
          <a:prstGeom prst="rect">
            <a:avLst/>
          </a:prstGeom>
        </p:spPr>
        <p:txBody>
          <a:bodyPr anchor="ctr" anchorCtr="0"/>
          <a:lstStyle>
            <a:lvl1pPr marL="0" indent="0">
              <a:buNone/>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Email</a:t>
            </a:r>
          </a:p>
        </p:txBody>
      </p:sp>
      <p:sp>
        <p:nvSpPr>
          <p:cNvPr id="16" name="Text Placeholder 12"/>
          <p:cNvSpPr>
            <a:spLocks noGrp="1"/>
          </p:cNvSpPr>
          <p:nvPr>
            <p:ph type="body" sz="quarter" idx="13" hasCustomPrompt="1"/>
          </p:nvPr>
        </p:nvSpPr>
        <p:spPr>
          <a:xfrm>
            <a:off x="838199" y="2826618"/>
            <a:ext cx="10515600" cy="523875"/>
          </a:xfrm>
          <a:prstGeom prst="rect">
            <a:avLst/>
          </a:prstGeom>
        </p:spPr>
        <p:txBody>
          <a:bodyPr anchor="ctr" anchorCtr="0"/>
          <a:lstStyle>
            <a:lvl1pPr marL="0" indent="0">
              <a:buNone/>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Speaker name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6CCBC95-82CE-4B9A-B584-1883358A6DCF}"/>
              </a:ext>
            </a:extLst>
          </p:cNvPr>
          <p:cNvGrpSpPr/>
          <p:nvPr userDrawn="1"/>
        </p:nvGrpSpPr>
        <p:grpSpPr>
          <a:xfrm>
            <a:off x="259441" y="142250"/>
            <a:ext cx="2231136" cy="952633"/>
            <a:chOff x="838200" y="1983653"/>
            <a:chExt cx="2231136" cy="952633"/>
          </a:xfrm>
        </p:grpSpPr>
        <p:pic>
          <p:nvPicPr>
            <p:cNvPr id="11" name="Picture 10">
              <a:extLst>
                <a:ext uri="{FF2B5EF4-FFF2-40B4-BE49-F238E27FC236}">
                  <a16:creationId xmlns:a16="http://schemas.microsoft.com/office/drawing/2014/main" id="{7EC66756-0597-4473-969B-1F4BA7849D49}"/>
                </a:ext>
              </a:extLst>
            </p:cNvPr>
            <p:cNvPicPr>
              <a:picLocks noChangeAspect="1"/>
            </p:cNvPicPr>
            <p:nvPr userDrawn="1"/>
          </p:nvPicPr>
          <p:blipFill>
            <a:blip r:embed="rId2"/>
            <a:stretch>
              <a:fillRect/>
            </a:stretch>
          </p:blipFill>
          <p:spPr>
            <a:xfrm>
              <a:off x="838200" y="1983653"/>
              <a:ext cx="2229161" cy="952633"/>
            </a:xfrm>
            <a:prstGeom prst="rect">
              <a:avLst/>
            </a:prstGeom>
          </p:spPr>
        </p:pic>
        <p:pic>
          <p:nvPicPr>
            <p:cNvPr id="9" name="Picture 8">
              <a:extLst>
                <a:ext uri="{FF2B5EF4-FFF2-40B4-BE49-F238E27FC236}">
                  <a16:creationId xmlns:a16="http://schemas.microsoft.com/office/drawing/2014/main" id="{7F3BAC98-CEC0-430A-B543-2100E85AE54C}"/>
                </a:ext>
              </a:extLst>
            </p:cNvPr>
            <p:cNvPicPr>
              <a:picLocks noChangeAspect="1"/>
            </p:cNvPicPr>
            <p:nvPr userDrawn="1"/>
          </p:nvPicPr>
          <p:blipFill>
            <a:blip r:embed="rId3"/>
            <a:stretch>
              <a:fillRect/>
            </a:stretch>
          </p:blipFill>
          <p:spPr>
            <a:xfrm>
              <a:off x="838200" y="2738639"/>
              <a:ext cx="2231136" cy="197647"/>
            </a:xfrm>
            <a:prstGeom prst="rect">
              <a:avLst/>
            </a:prstGeom>
          </p:spPr>
        </p:pic>
      </p:grpSp>
      <p:grpSp>
        <p:nvGrpSpPr>
          <p:cNvPr id="16" name="Group 15">
            <a:extLst>
              <a:ext uri="{FF2B5EF4-FFF2-40B4-BE49-F238E27FC236}">
                <a16:creationId xmlns:a16="http://schemas.microsoft.com/office/drawing/2014/main" id="{56AC8668-4ABC-4173-ACBA-CAC0B44CD8DF}"/>
              </a:ext>
            </a:extLst>
          </p:cNvPr>
          <p:cNvGrpSpPr/>
          <p:nvPr userDrawn="1"/>
        </p:nvGrpSpPr>
        <p:grpSpPr>
          <a:xfrm>
            <a:off x="5024538" y="97505"/>
            <a:ext cx="2231136" cy="1009445"/>
            <a:chOff x="838200" y="1923365"/>
            <a:chExt cx="2231136" cy="1009445"/>
          </a:xfrm>
        </p:grpSpPr>
        <p:pic>
          <p:nvPicPr>
            <p:cNvPr id="17" name="Picture 16">
              <a:extLst>
                <a:ext uri="{FF2B5EF4-FFF2-40B4-BE49-F238E27FC236}">
                  <a16:creationId xmlns:a16="http://schemas.microsoft.com/office/drawing/2014/main" id="{6B5CC162-BD06-4940-ABF0-E4C713872DE3}"/>
                </a:ext>
              </a:extLst>
            </p:cNvPr>
            <p:cNvPicPr>
              <a:picLocks noChangeAspect="1"/>
            </p:cNvPicPr>
            <p:nvPr userDrawn="1"/>
          </p:nvPicPr>
          <p:blipFill>
            <a:blip r:embed="rId4"/>
            <a:stretch>
              <a:fillRect/>
            </a:stretch>
          </p:blipFill>
          <p:spPr>
            <a:xfrm>
              <a:off x="838201" y="1923365"/>
              <a:ext cx="2229159" cy="952632"/>
            </a:xfrm>
            <a:prstGeom prst="rect">
              <a:avLst/>
            </a:prstGeom>
          </p:spPr>
        </p:pic>
        <p:pic>
          <p:nvPicPr>
            <p:cNvPr id="18" name="Picture 17">
              <a:extLst>
                <a:ext uri="{FF2B5EF4-FFF2-40B4-BE49-F238E27FC236}">
                  <a16:creationId xmlns:a16="http://schemas.microsoft.com/office/drawing/2014/main" id="{77D76929-445A-401F-8DBC-E75CBE208757}"/>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19" name="Group 18">
            <a:extLst>
              <a:ext uri="{FF2B5EF4-FFF2-40B4-BE49-F238E27FC236}">
                <a16:creationId xmlns:a16="http://schemas.microsoft.com/office/drawing/2014/main" id="{DC2D4541-9EAA-43A8-BEBD-8A31A098087A}"/>
              </a:ext>
            </a:extLst>
          </p:cNvPr>
          <p:cNvGrpSpPr/>
          <p:nvPr userDrawn="1"/>
        </p:nvGrpSpPr>
        <p:grpSpPr>
          <a:xfrm>
            <a:off x="9761728" y="142251"/>
            <a:ext cx="2231136" cy="952632"/>
            <a:chOff x="838200" y="1983653"/>
            <a:chExt cx="2231136" cy="952632"/>
          </a:xfrm>
        </p:grpSpPr>
        <p:pic>
          <p:nvPicPr>
            <p:cNvPr id="20" name="Picture 19">
              <a:extLst>
                <a:ext uri="{FF2B5EF4-FFF2-40B4-BE49-F238E27FC236}">
                  <a16:creationId xmlns:a16="http://schemas.microsoft.com/office/drawing/2014/main" id="{CDED880A-ABD0-4A1E-BA0C-684D21C864C8}"/>
                </a:ext>
              </a:extLst>
            </p:cNvPr>
            <p:cNvPicPr>
              <a:picLocks noChangeAspect="1"/>
            </p:cNvPicPr>
            <p:nvPr userDrawn="1"/>
          </p:nvPicPr>
          <p:blipFill>
            <a:blip r:embed="rId6"/>
            <a:stretch>
              <a:fillRect/>
            </a:stretch>
          </p:blipFill>
          <p:spPr>
            <a:xfrm>
              <a:off x="838201" y="1983653"/>
              <a:ext cx="2229159" cy="952632"/>
            </a:xfrm>
            <a:prstGeom prst="rect">
              <a:avLst/>
            </a:prstGeom>
          </p:spPr>
        </p:pic>
        <p:pic>
          <p:nvPicPr>
            <p:cNvPr id="21" name="Picture 20">
              <a:extLst>
                <a:ext uri="{FF2B5EF4-FFF2-40B4-BE49-F238E27FC236}">
                  <a16:creationId xmlns:a16="http://schemas.microsoft.com/office/drawing/2014/main" id="{943E3831-CB7F-4FF5-BE19-3F8B939F4BCC}"/>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25" name="Group 24">
            <a:extLst>
              <a:ext uri="{FF2B5EF4-FFF2-40B4-BE49-F238E27FC236}">
                <a16:creationId xmlns:a16="http://schemas.microsoft.com/office/drawing/2014/main" id="{D1F11617-89BF-41E3-B79D-24B4A2642613}"/>
              </a:ext>
            </a:extLst>
          </p:cNvPr>
          <p:cNvGrpSpPr/>
          <p:nvPr userDrawn="1"/>
        </p:nvGrpSpPr>
        <p:grpSpPr>
          <a:xfrm>
            <a:off x="2626920" y="117601"/>
            <a:ext cx="2231136" cy="989349"/>
            <a:chOff x="838200" y="1943461"/>
            <a:chExt cx="2231136" cy="989349"/>
          </a:xfrm>
        </p:grpSpPr>
        <p:pic>
          <p:nvPicPr>
            <p:cNvPr id="26" name="Picture 25">
              <a:extLst>
                <a:ext uri="{FF2B5EF4-FFF2-40B4-BE49-F238E27FC236}">
                  <a16:creationId xmlns:a16="http://schemas.microsoft.com/office/drawing/2014/main" id="{C5F7AF8A-2B6F-40D0-8092-64779DE98F57}"/>
                </a:ext>
              </a:extLst>
            </p:cNvPr>
            <p:cNvPicPr>
              <a:picLocks noChangeAspect="1"/>
            </p:cNvPicPr>
            <p:nvPr userDrawn="1"/>
          </p:nvPicPr>
          <p:blipFill>
            <a:blip r:embed="rId7"/>
            <a:stretch>
              <a:fillRect/>
            </a:stretch>
          </p:blipFill>
          <p:spPr>
            <a:xfrm>
              <a:off x="838200" y="1943461"/>
              <a:ext cx="2229160" cy="952632"/>
            </a:xfrm>
            <a:prstGeom prst="rect">
              <a:avLst/>
            </a:prstGeom>
          </p:spPr>
        </p:pic>
        <p:pic>
          <p:nvPicPr>
            <p:cNvPr id="27" name="Picture 26">
              <a:extLst>
                <a:ext uri="{FF2B5EF4-FFF2-40B4-BE49-F238E27FC236}">
                  <a16:creationId xmlns:a16="http://schemas.microsoft.com/office/drawing/2014/main" id="{A158D0F1-E15D-4A5B-BA40-515D7D95FA94}"/>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28" name="Group 27">
            <a:extLst>
              <a:ext uri="{FF2B5EF4-FFF2-40B4-BE49-F238E27FC236}">
                <a16:creationId xmlns:a16="http://schemas.microsoft.com/office/drawing/2014/main" id="{A5EA977A-8518-46DF-BEA1-3D9C26A281BB}"/>
              </a:ext>
            </a:extLst>
          </p:cNvPr>
          <p:cNvGrpSpPr/>
          <p:nvPr userDrawn="1"/>
        </p:nvGrpSpPr>
        <p:grpSpPr>
          <a:xfrm>
            <a:off x="5008478" y="1279382"/>
            <a:ext cx="2231136" cy="969252"/>
            <a:chOff x="838200" y="1963558"/>
            <a:chExt cx="2231136" cy="969252"/>
          </a:xfrm>
        </p:grpSpPr>
        <p:pic>
          <p:nvPicPr>
            <p:cNvPr id="29" name="Picture 28">
              <a:extLst>
                <a:ext uri="{FF2B5EF4-FFF2-40B4-BE49-F238E27FC236}">
                  <a16:creationId xmlns:a16="http://schemas.microsoft.com/office/drawing/2014/main" id="{51AE3870-F832-4A67-8B88-F0510B609AD0}"/>
                </a:ext>
              </a:extLst>
            </p:cNvPr>
            <p:cNvPicPr>
              <a:picLocks noChangeAspect="1"/>
            </p:cNvPicPr>
            <p:nvPr userDrawn="1"/>
          </p:nvPicPr>
          <p:blipFill>
            <a:blip r:embed="rId8"/>
            <a:stretch>
              <a:fillRect/>
            </a:stretch>
          </p:blipFill>
          <p:spPr>
            <a:xfrm>
              <a:off x="838201" y="1963558"/>
              <a:ext cx="2229158" cy="952632"/>
            </a:xfrm>
            <a:prstGeom prst="rect">
              <a:avLst/>
            </a:prstGeom>
          </p:spPr>
        </p:pic>
        <p:pic>
          <p:nvPicPr>
            <p:cNvPr id="30" name="Picture 29">
              <a:extLst>
                <a:ext uri="{FF2B5EF4-FFF2-40B4-BE49-F238E27FC236}">
                  <a16:creationId xmlns:a16="http://schemas.microsoft.com/office/drawing/2014/main" id="{D79B906F-C2A5-4B35-B129-5AE136455B2A}"/>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31" name="Group 30">
            <a:extLst>
              <a:ext uri="{FF2B5EF4-FFF2-40B4-BE49-F238E27FC236}">
                <a16:creationId xmlns:a16="http://schemas.microsoft.com/office/drawing/2014/main" id="{33484D73-6B9E-4594-B50C-6166F127C879}"/>
              </a:ext>
            </a:extLst>
          </p:cNvPr>
          <p:cNvGrpSpPr/>
          <p:nvPr userDrawn="1"/>
        </p:nvGrpSpPr>
        <p:grpSpPr>
          <a:xfrm>
            <a:off x="7420181" y="137697"/>
            <a:ext cx="2231136" cy="969253"/>
            <a:chOff x="838200" y="1963557"/>
            <a:chExt cx="2231136" cy="969253"/>
          </a:xfrm>
        </p:grpSpPr>
        <p:pic>
          <p:nvPicPr>
            <p:cNvPr id="32" name="Picture 31">
              <a:extLst>
                <a:ext uri="{FF2B5EF4-FFF2-40B4-BE49-F238E27FC236}">
                  <a16:creationId xmlns:a16="http://schemas.microsoft.com/office/drawing/2014/main" id="{573AB08C-6666-4968-A560-6F25F435A48E}"/>
                </a:ext>
              </a:extLst>
            </p:cNvPr>
            <p:cNvPicPr>
              <a:picLocks noChangeAspect="1"/>
            </p:cNvPicPr>
            <p:nvPr userDrawn="1"/>
          </p:nvPicPr>
          <p:blipFill>
            <a:blip r:embed="rId9"/>
            <a:stretch>
              <a:fillRect/>
            </a:stretch>
          </p:blipFill>
          <p:spPr>
            <a:xfrm>
              <a:off x="838201" y="1963557"/>
              <a:ext cx="2229159" cy="952631"/>
            </a:xfrm>
            <a:prstGeom prst="rect">
              <a:avLst/>
            </a:prstGeom>
          </p:spPr>
        </p:pic>
        <p:pic>
          <p:nvPicPr>
            <p:cNvPr id="33" name="Picture 32">
              <a:extLst>
                <a:ext uri="{FF2B5EF4-FFF2-40B4-BE49-F238E27FC236}">
                  <a16:creationId xmlns:a16="http://schemas.microsoft.com/office/drawing/2014/main" id="{FE6AC558-A511-456D-BC34-C415A1D1B84C}"/>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34" name="Group 33">
            <a:extLst>
              <a:ext uri="{FF2B5EF4-FFF2-40B4-BE49-F238E27FC236}">
                <a16:creationId xmlns:a16="http://schemas.microsoft.com/office/drawing/2014/main" id="{6C730B54-D688-4711-8E20-EF23AA0A3BA7}"/>
              </a:ext>
            </a:extLst>
          </p:cNvPr>
          <p:cNvGrpSpPr/>
          <p:nvPr userDrawn="1"/>
        </p:nvGrpSpPr>
        <p:grpSpPr>
          <a:xfrm>
            <a:off x="241408" y="1178901"/>
            <a:ext cx="2231136" cy="1069733"/>
            <a:chOff x="838200" y="1863077"/>
            <a:chExt cx="2231136" cy="1069733"/>
          </a:xfrm>
        </p:grpSpPr>
        <p:pic>
          <p:nvPicPr>
            <p:cNvPr id="35" name="Picture 34">
              <a:extLst>
                <a:ext uri="{FF2B5EF4-FFF2-40B4-BE49-F238E27FC236}">
                  <a16:creationId xmlns:a16="http://schemas.microsoft.com/office/drawing/2014/main" id="{F4BDE142-0451-4D2D-8EE6-4DB111BE640B}"/>
                </a:ext>
              </a:extLst>
            </p:cNvPr>
            <p:cNvPicPr>
              <a:picLocks noChangeAspect="1"/>
            </p:cNvPicPr>
            <p:nvPr userDrawn="1"/>
          </p:nvPicPr>
          <p:blipFill>
            <a:blip r:embed="rId10"/>
            <a:stretch>
              <a:fillRect/>
            </a:stretch>
          </p:blipFill>
          <p:spPr>
            <a:xfrm>
              <a:off x="838200" y="1863077"/>
              <a:ext cx="2229160" cy="952632"/>
            </a:xfrm>
            <a:prstGeom prst="rect">
              <a:avLst/>
            </a:prstGeom>
          </p:spPr>
        </p:pic>
        <p:pic>
          <p:nvPicPr>
            <p:cNvPr id="36" name="Picture 35">
              <a:extLst>
                <a:ext uri="{FF2B5EF4-FFF2-40B4-BE49-F238E27FC236}">
                  <a16:creationId xmlns:a16="http://schemas.microsoft.com/office/drawing/2014/main" id="{281E30B5-6039-422B-9207-1156023F53C1}"/>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37" name="Group 36">
            <a:extLst>
              <a:ext uri="{FF2B5EF4-FFF2-40B4-BE49-F238E27FC236}">
                <a16:creationId xmlns:a16="http://schemas.microsoft.com/office/drawing/2014/main" id="{04804ABA-6D8D-4D75-8928-24BB66C1ECAE}"/>
              </a:ext>
            </a:extLst>
          </p:cNvPr>
          <p:cNvGrpSpPr/>
          <p:nvPr userDrawn="1"/>
        </p:nvGrpSpPr>
        <p:grpSpPr>
          <a:xfrm>
            <a:off x="231346" y="2413585"/>
            <a:ext cx="2229158" cy="1089829"/>
            <a:chOff x="838201" y="1842981"/>
            <a:chExt cx="2229158" cy="1089829"/>
          </a:xfrm>
        </p:grpSpPr>
        <p:pic>
          <p:nvPicPr>
            <p:cNvPr id="38" name="Picture 37">
              <a:extLst>
                <a:ext uri="{FF2B5EF4-FFF2-40B4-BE49-F238E27FC236}">
                  <a16:creationId xmlns:a16="http://schemas.microsoft.com/office/drawing/2014/main" id="{0535025C-3229-4613-863B-1629E2D9782F}"/>
                </a:ext>
              </a:extLst>
            </p:cNvPr>
            <p:cNvPicPr>
              <a:picLocks noChangeAspect="1"/>
            </p:cNvPicPr>
            <p:nvPr userDrawn="1"/>
          </p:nvPicPr>
          <p:blipFill>
            <a:blip r:embed="rId11"/>
            <a:stretch>
              <a:fillRect/>
            </a:stretch>
          </p:blipFill>
          <p:spPr>
            <a:xfrm>
              <a:off x="838201" y="1842981"/>
              <a:ext cx="2229158" cy="952632"/>
            </a:xfrm>
            <a:prstGeom prst="rect">
              <a:avLst/>
            </a:prstGeom>
          </p:spPr>
        </p:pic>
        <p:pic>
          <p:nvPicPr>
            <p:cNvPr id="39" name="Picture 38">
              <a:extLst>
                <a:ext uri="{FF2B5EF4-FFF2-40B4-BE49-F238E27FC236}">
                  <a16:creationId xmlns:a16="http://schemas.microsoft.com/office/drawing/2014/main" id="{04F0C7D0-983A-4813-9D92-AD9638374F80}"/>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40" name="Group 39">
            <a:extLst>
              <a:ext uri="{FF2B5EF4-FFF2-40B4-BE49-F238E27FC236}">
                <a16:creationId xmlns:a16="http://schemas.microsoft.com/office/drawing/2014/main" id="{AA9B595E-DEC8-4AE8-8B41-D2A3198060DE}"/>
              </a:ext>
            </a:extLst>
          </p:cNvPr>
          <p:cNvGrpSpPr/>
          <p:nvPr userDrawn="1"/>
        </p:nvGrpSpPr>
        <p:grpSpPr>
          <a:xfrm>
            <a:off x="2574808" y="2519102"/>
            <a:ext cx="2229158" cy="989349"/>
            <a:chOff x="838201" y="1943461"/>
            <a:chExt cx="2229158" cy="989349"/>
          </a:xfrm>
        </p:grpSpPr>
        <p:pic>
          <p:nvPicPr>
            <p:cNvPr id="41" name="Picture 40">
              <a:extLst>
                <a:ext uri="{FF2B5EF4-FFF2-40B4-BE49-F238E27FC236}">
                  <a16:creationId xmlns:a16="http://schemas.microsoft.com/office/drawing/2014/main" id="{9B26C8C6-8B7A-4616-8956-0728F8F75D97}"/>
                </a:ext>
              </a:extLst>
            </p:cNvPr>
            <p:cNvPicPr>
              <a:picLocks noChangeAspect="1"/>
            </p:cNvPicPr>
            <p:nvPr userDrawn="1"/>
          </p:nvPicPr>
          <p:blipFill>
            <a:blip r:embed="rId13"/>
            <a:stretch>
              <a:fillRect/>
            </a:stretch>
          </p:blipFill>
          <p:spPr>
            <a:xfrm>
              <a:off x="838201" y="1943461"/>
              <a:ext cx="2229158" cy="952632"/>
            </a:xfrm>
            <a:prstGeom prst="rect">
              <a:avLst/>
            </a:prstGeom>
          </p:spPr>
        </p:pic>
        <p:pic>
          <p:nvPicPr>
            <p:cNvPr id="42" name="Picture 41">
              <a:extLst>
                <a:ext uri="{FF2B5EF4-FFF2-40B4-BE49-F238E27FC236}">
                  <a16:creationId xmlns:a16="http://schemas.microsoft.com/office/drawing/2014/main" id="{4DE2EEB6-FA54-4383-95EE-9DF78AFADA53}"/>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72" name="Group 71">
            <a:extLst>
              <a:ext uri="{FF2B5EF4-FFF2-40B4-BE49-F238E27FC236}">
                <a16:creationId xmlns:a16="http://schemas.microsoft.com/office/drawing/2014/main" id="{29EE3DC9-2CF6-4467-89C0-42E7E76C7375}"/>
              </a:ext>
            </a:extLst>
          </p:cNvPr>
          <p:cNvGrpSpPr/>
          <p:nvPr userDrawn="1"/>
        </p:nvGrpSpPr>
        <p:grpSpPr>
          <a:xfrm>
            <a:off x="4988478" y="2383441"/>
            <a:ext cx="2229159" cy="1119973"/>
            <a:chOff x="838200" y="1812837"/>
            <a:chExt cx="2229159" cy="1119973"/>
          </a:xfrm>
        </p:grpSpPr>
        <p:pic>
          <p:nvPicPr>
            <p:cNvPr id="73" name="Picture 72">
              <a:extLst>
                <a:ext uri="{FF2B5EF4-FFF2-40B4-BE49-F238E27FC236}">
                  <a16:creationId xmlns:a16="http://schemas.microsoft.com/office/drawing/2014/main" id="{874EA40A-E9A6-434E-AFB8-DF7931A6684F}"/>
                </a:ext>
              </a:extLst>
            </p:cNvPr>
            <p:cNvPicPr>
              <a:picLocks noChangeAspect="1"/>
            </p:cNvPicPr>
            <p:nvPr userDrawn="1"/>
          </p:nvPicPr>
          <p:blipFill>
            <a:blip r:embed="rId14"/>
            <a:stretch>
              <a:fillRect/>
            </a:stretch>
          </p:blipFill>
          <p:spPr>
            <a:xfrm>
              <a:off x="838200" y="1812837"/>
              <a:ext cx="2229159" cy="952632"/>
            </a:xfrm>
            <a:prstGeom prst="rect">
              <a:avLst/>
            </a:prstGeom>
          </p:spPr>
        </p:pic>
        <p:pic>
          <p:nvPicPr>
            <p:cNvPr id="74" name="Picture 73">
              <a:extLst>
                <a:ext uri="{FF2B5EF4-FFF2-40B4-BE49-F238E27FC236}">
                  <a16:creationId xmlns:a16="http://schemas.microsoft.com/office/drawing/2014/main" id="{7E92F2D0-2383-4F44-8999-A1C7D03CA463}"/>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75" name="Group 74">
            <a:extLst>
              <a:ext uri="{FF2B5EF4-FFF2-40B4-BE49-F238E27FC236}">
                <a16:creationId xmlns:a16="http://schemas.microsoft.com/office/drawing/2014/main" id="{E41E2554-5713-4863-BAE5-08912157D1AF}"/>
              </a:ext>
            </a:extLst>
          </p:cNvPr>
          <p:cNvGrpSpPr/>
          <p:nvPr userDrawn="1"/>
        </p:nvGrpSpPr>
        <p:grpSpPr>
          <a:xfrm>
            <a:off x="7419536" y="2525030"/>
            <a:ext cx="2229158" cy="989349"/>
            <a:chOff x="838201" y="1943461"/>
            <a:chExt cx="2229158" cy="989349"/>
          </a:xfrm>
        </p:grpSpPr>
        <p:pic>
          <p:nvPicPr>
            <p:cNvPr id="76" name="Picture 75">
              <a:extLst>
                <a:ext uri="{FF2B5EF4-FFF2-40B4-BE49-F238E27FC236}">
                  <a16:creationId xmlns:a16="http://schemas.microsoft.com/office/drawing/2014/main" id="{21083C25-26D5-42D6-9E94-5DC3AB3D868D}"/>
                </a:ext>
              </a:extLst>
            </p:cNvPr>
            <p:cNvPicPr>
              <a:picLocks noChangeAspect="1"/>
            </p:cNvPicPr>
            <p:nvPr userDrawn="1"/>
          </p:nvPicPr>
          <p:blipFill>
            <a:blip r:embed="rId15"/>
            <a:stretch>
              <a:fillRect/>
            </a:stretch>
          </p:blipFill>
          <p:spPr>
            <a:xfrm>
              <a:off x="838201" y="1943461"/>
              <a:ext cx="2229158" cy="952632"/>
            </a:xfrm>
            <a:prstGeom prst="rect">
              <a:avLst/>
            </a:prstGeom>
          </p:spPr>
        </p:pic>
        <p:pic>
          <p:nvPicPr>
            <p:cNvPr id="77" name="Picture 76">
              <a:extLst>
                <a:ext uri="{FF2B5EF4-FFF2-40B4-BE49-F238E27FC236}">
                  <a16:creationId xmlns:a16="http://schemas.microsoft.com/office/drawing/2014/main" id="{9C002825-47F6-4FFB-B656-B9F8B537DE39}"/>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78" name="Group 77">
            <a:extLst>
              <a:ext uri="{FF2B5EF4-FFF2-40B4-BE49-F238E27FC236}">
                <a16:creationId xmlns:a16="http://schemas.microsoft.com/office/drawing/2014/main" id="{71C928E4-BF77-4559-9E4A-42F167B59007}"/>
              </a:ext>
            </a:extLst>
          </p:cNvPr>
          <p:cNvGrpSpPr/>
          <p:nvPr userDrawn="1"/>
        </p:nvGrpSpPr>
        <p:grpSpPr>
          <a:xfrm>
            <a:off x="9780747" y="2388478"/>
            <a:ext cx="2229158" cy="1119973"/>
            <a:chOff x="838201" y="1812837"/>
            <a:chExt cx="2229158" cy="1119973"/>
          </a:xfrm>
        </p:grpSpPr>
        <p:pic>
          <p:nvPicPr>
            <p:cNvPr id="79" name="Picture 78">
              <a:extLst>
                <a:ext uri="{FF2B5EF4-FFF2-40B4-BE49-F238E27FC236}">
                  <a16:creationId xmlns:a16="http://schemas.microsoft.com/office/drawing/2014/main" id="{E3E35346-33D4-4A8A-931D-0D9FA06AB91C}"/>
                </a:ext>
              </a:extLst>
            </p:cNvPr>
            <p:cNvPicPr>
              <a:picLocks noChangeAspect="1"/>
            </p:cNvPicPr>
            <p:nvPr userDrawn="1"/>
          </p:nvPicPr>
          <p:blipFill>
            <a:blip r:embed="rId16"/>
            <a:stretch>
              <a:fillRect/>
            </a:stretch>
          </p:blipFill>
          <p:spPr>
            <a:xfrm>
              <a:off x="838201" y="1812837"/>
              <a:ext cx="2229158" cy="952632"/>
            </a:xfrm>
            <a:prstGeom prst="rect">
              <a:avLst/>
            </a:prstGeom>
          </p:spPr>
        </p:pic>
        <p:pic>
          <p:nvPicPr>
            <p:cNvPr id="80" name="Picture 79">
              <a:extLst>
                <a:ext uri="{FF2B5EF4-FFF2-40B4-BE49-F238E27FC236}">
                  <a16:creationId xmlns:a16="http://schemas.microsoft.com/office/drawing/2014/main" id="{AE46D5A3-6F5A-472F-A98F-B2B13423B385}"/>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81" name="Group 80">
            <a:extLst>
              <a:ext uri="{FF2B5EF4-FFF2-40B4-BE49-F238E27FC236}">
                <a16:creationId xmlns:a16="http://schemas.microsoft.com/office/drawing/2014/main" id="{7417CD96-46A5-4471-A8F1-47AB0A54CF41}"/>
              </a:ext>
            </a:extLst>
          </p:cNvPr>
          <p:cNvGrpSpPr/>
          <p:nvPr userDrawn="1"/>
        </p:nvGrpSpPr>
        <p:grpSpPr>
          <a:xfrm>
            <a:off x="231345" y="3769334"/>
            <a:ext cx="2229159" cy="1019493"/>
            <a:chOff x="838200" y="1913317"/>
            <a:chExt cx="2229159" cy="1019493"/>
          </a:xfrm>
        </p:grpSpPr>
        <p:pic>
          <p:nvPicPr>
            <p:cNvPr id="82" name="Picture 81">
              <a:extLst>
                <a:ext uri="{FF2B5EF4-FFF2-40B4-BE49-F238E27FC236}">
                  <a16:creationId xmlns:a16="http://schemas.microsoft.com/office/drawing/2014/main" id="{36749BEA-D0AE-47B3-84AC-27C6B7859A80}"/>
                </a:ext>
              </a:extLst>
            </p:cNvPr>
            <p:cNvPicPr>
              <a:picLocks noChangeAspect="1"/>
            </p:cNvPicPr>
            <p:nvPr userDrawn="1"/>
          </p:nvPicPr>
          <p:blipFill>
            <a:blip r:embed="rId17"/>
            <a:stretch>
              <a:fillRect/>
            </a:stretch>
          </p:blipFill>
          <p:spPr>
            <a:xfrm>
              <a:off x="838200" y="1913317"/>
              <a:ext cx="2229159" cy="952632"/>
            </a:xfrm>
            <a:prstGeom prst="rect">
              <a:avLst/>
            </a:prstGeom>
          </p:spPr>
        </p:pic>
        <p:pic>
          <p:nvPicPr>
            <p:cNvPr id="83" name="Picture 82">
              <a:extLst>
                <a:ext uri="{FF2B5EF4-FFF2-40B4-BE49-F238E27FC236}">
                  <a16:creationId xmlns:a16="http://schemas.microsoft.com/office/drawing/2014/main" id="{68AA497F-F965-43D4-90C9-462F9CB88453}"/>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84" name="Group 83">
            <a:extLst>
              <a:ext uri="{FF2B5EF4-FFF2-40B4-BE49-F238E27FC236}">
                <a16:creationId xmlns:a16="http://schemas.microsoft.com/office/drawing/2014/main" id="{08196374-59D0-4CEC-92F9-056CDA6A2107}"/>
              </a:ext>
            </a:extLst>
          </p:cNvPr>
          <p:cNvGrpSpPr/>
          <p:nvPr userDrawn="1"/>
        </p:nvGrpSpPr>
        <p:grpSpPr>
          <a:xfrm>
            <a:off x="2586422" y="3759286"/>
            <a:ext cx="2229158" cy="1029541"/>
            <a:chOff x="838201" y="1903269"/>
            <a:chExt cx="2229158" cy="1029541"/>
          </a:xfrm>
        </p:grpSpPr>
        <p:pic>
          <p:nvPicPr>
            <p:cNvPr id="85" name="Picture 84">
              <a:extLst>
                <a:ext uri="{FF2B5EF4-FFF2-40B4-BE49-F238E27FC236}">
                  <a16:creationId xmlns:a16="http://schemas.microsoft.com/office/drawing/2014/main" id="{353A3242-9273-4D23-8031-F97C4C8F2097}"/>
                </a:ext>
              </a:extLst>
            </p:cNvPr>
            <p:cNvPicPr>
              <a:picLocks noChangeAspect="1"/>
            </p:cNvPicPr>
            <p:nvPr userDrawn="1"/>
          </p:nvPicPr>
          <p:blipFill>
            <a:blip r:embed="rId18"/>
            <a:stretch>
              <a:fillRect/>
            </a:stretch>
          </p:blipFill>
          <p:spPr>
            <a:xfrm>
              <a:off x="838201" y="1903269"/>
              <a:ext cx="2229158" cy="952631"/>
            </a:xfrm>
            <a:prstGeom prst="rect">
              <a:avLst/>
            </a:prstGeom>
          </p:spPr>
        </p:pic>
        <p:pic>
          <p:nvPicPr>
            <p:cNvPr id="86" name="Picture 85">
              <a:extLst>
                <a:ext uri="{FF2B5EF4-FFF2-40B4-BE49-F238E27FC236}">
                  <a16:creationId xmlns:a16="http://schemas.microsoft.com/office/drawing/2014/main" id="{5212C535-EDCD-4D29-85D1-0FCB3DD41100}"/>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87" name="Group 86">
            <a:extLst>
              <a:ext uri="{FF2B5EF4-FFF2-40B4-BE49-F238E27FC236}">
                <a16:creationId xmlns:a16="http://schemas.microsoft.com/office/drawing/2014/main" id="{57B72C1F-BFA8-46B7-8769-012AE2CBFF18}"/>
              </a:ext>
            </a:extLst>
          </p:cNvPr>
          <p:cNvGrpSpPr/>
          <p:nvPr userDrawn="1"/>
        </p:nvGrpSpPr>
        <p:grpSpPr>
          <a:xfrm>
            <a:off x="5007526" y="3668854"/>
            <a:ext cx="2229159" cy="1119973"/>
            <a:chOff x="838200" y="1812837"/>
            <a:chExt cx="2229159" cy="1119973"/>
          </a:xfrm>
        </p:grpSpPr>
        <p:pic>
          <p:nvPicPr>
            <p:cNvPr id="88" name="Picture 87">
              <a:extLst>
                <a:ext uri="{FF2B5EF4-FFF2-40B4-BE49-F238E27FC236}">
                  <a16:creationId xmlns:a16="http://schemas.microsoft.com/office/drawing/2014/main" id="{E0FFEC3D-0121-4CFC-A4C5-5005FA470DED}"/>
                </a:ext>
              </a:extLst>
            </p:cNvPr>
            <p:cNvPicPr>
              <a:picLocks noChangeAspect="1"/>
            </p:cNvPicPr>
            <p:nvPr userDrawn="1"/>
          </p:nvPicPr>
          <p:blipFill>
            <a:blip r:embed="rId19"/>
            <a:stretch>
              <a:fillRect/>
            </a:stretch>
          </p:blipFill>
          <p:spPr>
            <a:xfrm>
              <a:off x="838200" y="1812837"/>
              <a:ext cx="2229159" cy="952631"/>
            </a:xfrm>
            <a:prstGeom prst="rect">
              <a:avLst/>
            </a:prstGeom>
          </p:spPr>
        </p:pic>
        <p:pic>
          <p:nvPicPr>
            <p:cNvPr id="89" name="Picture 88">
              <a:extLst>
                <a:ext uri="{FF2B5EF4-FFF2-40B4-BE49-F238E27FC236}">
                  <a16:creationId xmlns:a16="http://schemas.microsoft.com/office/drawing/2014/main" id="{368C823A-A204-4D75-8FDE-96E4BED7A5B2}"/>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90" name="Group 89">
            <a:extLst>
              <a:ext uri="{FF2B5EF4-FFF2-40B4-BE49-F238E27FC236}">
                <a16:creationId xmlns:a16="http://schemas.microsoft.com/office/drawing/2014/main" id="{A0953BFF-1794-4633-81D2-C81964E0408A}"/>
              </a:ext>
            </a:extLst>
          </p:cNvPr>
          <p:cNvGrpSpPr/>
          <p:nvPr userDrawn="1"/>
        </p:nvGrpSpPr>
        <p:grpSpPr>
          <a:xfrm>
            <a:off x="7382608" y="3818358"/>
            <a:ext cx="2229158" cy="989349"/>
            <a:chOff x="838201" y="1943461"/>
            <a:chExt cx="2229158" cy="989349"/>
          </a:xfrm>
        </p:grpSpPr>
        <p:pic>
          <p:nvPicPr>
            <p:cNvPr id="91" name="Picture 90">
              <a:extLst>
                <a:ext uri="{FF2B5EF4-FFF2-40B4-BE49-F238E27FC236}">
                  <a16:creationId xmlns:a16="http://schemas.microsoft.com/office/drawing/2014/main" id="{05739C7F-75F4-47AE-9D7D-CE32DA7D5878}"/>
                </a:ext>
              </a:extLst>
            </p:cNvPr>
            <p:cNvPicPr>
              <a:picLocks noChangeAspect="1"/>
            </p:cNvPicPr>
            <p:nvPr userDrawn="1"/>
          </p:nvPicPr>
          <p:blipFill>
            <a:blip r:embed="rId20"/>
            <a:stretch>
              <a:fillRect/>
            </a:stretch>
          </p:blipFill>
          <p:spPr>
            <a:xfrm>
              <a:off x="838201" y="1943461"/>
              <a:ext cx="2229158" cy="952631"/>
            </a:xfrm>
            <a:prstGeom prst="rect">
              <a:avLst/>
            </a:prstGeom>
          </p:spPr>
        </p:pic>
        <p:pic>
          <p:nvPicPr>
            <p:cNvPr id="92" name="Picture 91">
              <a:extLst>
                <a:ext uri="{FF2B5EF4-FFF2-40B4-BE49-F238E27FC236}">
                  <a16:creationId xmlns:a16="http://schemas.microsoft.com/office/drawing/2014/main" id="{04EA9BC4-1C8D-4EC5-81C3-8974BCC47339}"/>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93" name="Group 92">
            <a:extLst>
              <a:ext uri="{FF2B5EF4-FFF2-40B4-BE49-F238E27FC236}">
                <a16:creationId xmlns:a16="http://schemas.microsoft.com/office/drawing/2014/main" id="{DD59D161-70FE-4092-9F8B-CFB686CFAA95}"/>
              </a:ext>
            </a:extLst>
          </p:cNvPr>
          <p:cNvGrpSpPr/>
          <p:nvPr userDrawn="1"/>
        </p:nvGrpSpPr>
        <p:grpSpPr>
          <a:xfrm>
            <a:off x="176240" y="4860214"/>
            <a:ext cx="2229158" cy="1180261"/>
            <a:chOff x="838201" y="1752549"/>
            <a:chExt cx="2229158" cy="1180261"/>
          </a:xfrm>
        </p:grpSpPr>
        <p:pic>
          <p:nvPicPr>
            <p:cNvPr id="94" name="Picture 93">
              <a:extLst>
                <a:ext uri="{FF2B5EF4-FFF2-40B4-BE49-F238E27FC236}">
                  <a16:creationId xmlns:a16="http://schemas.microsoft.com/office/drawing/2014/main" id="{70F9AEF7-362C-40A5-B083-3CC489669A64}"/>
                </a:ext>
              </a:extLst>
            </p:cNvPr>
            <p:cNvPicPr>
              <a:picLocks noChangeAspect="1"/>
            </p:cNvPicPr>
            <p:nvPr userDrawn="1"/>
          </p:nvPicPr>
          <p:blipFill>
            <a:blip r:embed="rId21"/>
            <a:stretch>
              <a:fillRect/>
            </a:stretch>
          </p:blipFill>
          <p:spPr>
            <a:xfrm>
              <a:off x="838201" y="1752549"/>
              <a:ext cx="2229158" cy="952631"/>
            </a:xfrm>
            <a:prstGeom prst="rect">
              <a:avLst/>
            </a:prstGeom>
          </p:spPr>
        </p:pic>
        <p:pic>
          <p:nvPicPr>
            <p:cNvPr id="95" name="Picture 94">
              <a:extLst>
                <a:ext uri="{FF2B5EF4-FFF2-40B4-BE49-F238E27FC236}">
                  <a16:creationId xmlns:a16="http://schemas.microsoft.com/office/drawing/2014/main" id="{D540CCB5-5A08-4AA3-8375-0936A9CAAF2D}"/>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96" name="Group 95">
            <a:extLst>
              <a:ext uri="{FF2B5EF4-FFF2-40B4-BE49-F238E27FC236}">
                <a16:creationId xmlns:a16="http://schemas.microsoft.com/office/drawing/2014/main" id="{AF67F405-97D9-439F-AFDF-B61CD5B699FF}"/>
              </a:ext>
            </a:extLst>
          </p:cNvPr>
          <p:cNvGrpSpPr/>
          <p:nvPr userDrawn="1"/>
        </p:nvGrpSpPr>
        <p:grpSpPr>
          <a:xfrm>
            <a:off x="2582360" y="5026117"/>
            <a:ext cx="2229158" cy="1019493"/>
            <a:chOff x="838200" y="1913317"/>
            <a:chExt cx="2229158" cy="1019493"/>
          </a:xfrm>
        </p:grpSpPr>
        <p:pic>
          <p:nvPicPr>
            <p:cNvPr id="97" name="Picture 96">
              <a:extLst>
                <a:ext uri="{FF2B5EF4-FFF2-40B4-BE49-F238E27FC236}">
                  <a16:creationId xmlns:a16="http://schemas.microsoft.com/office/drawing/2014/main" id="{ED53214F-E337-48F7-843F-E82453C11BEB}"/>
                </a:ext>
              </a:extLst>
            </p:cNvPr>
            <p:cNvPicPr>
              <a:picLocks noChangeAspect="1"/>
            </p:cNvPicPr>
            <p:nvPr userDrawn="1"/>
          </p:nvPicPr>
          <p:blipFill>
            <a:blip r:embed="rId22"/>
            <a:stretch>
              <a:fillRect/>
            </a:stretch>
          </p:blipFill>
          <p:spPr>
            <a:xfrm>
              <a:off x="838200" y="1913317"/>
              <a:ext cx="2229158" cy="952632"/>
            </a:xfrm>
            <a:prstGeom prst="rect">
              <a:avLst/>
            </a:prstGeom>
          </p:spPr>
        </p:pic>
        <p:pic>
          <p:nvPicPr>
            <p:cNvPr id="98" name="Picture 97">
              <a:extLst>
                <a:ext uri="{FF2B5EF4-FFF2-40B4-BE49-F238E27FC236}">
                  <a16:creationId xmlns:a16="http://schemas.microsoft.com/office/drawing/2014/main" id="{88EF2BEF-7953-46A4-966B-1C443AA560A8}"/>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99" name="Group 98">
            <a:extLst>
              <a:ext uri="{FF2B5EF4-FFF2-40B4-BE49-F238E27FC236}">
                <a16:creationId xmlns:a16="http://schemas.microsoft.com/office/drawing/2014/main" id="{DE020917-DA4D-40F3-A600-52C07AEADF6C}"/>
              </a:ext>
            </a:extLst>
          </p:cNvPr>
          <p:cNvGrpSpPr/>
          <p:nvPr userDrawn="1"/>
        </p:nvGrpSpPr>
        <p:grpSpPr>
          <a:xfrm>
            <a:off x="4988478" y="5056261"/>
            <a:ext cx="2229157" cy="989349"/>
            <a:chOff x="838201" y="1943461"/>
            <a:chExt cx="2229157" cy="989349"/>
          </a:xfrm>
        </p:grpSpPr>
        <p:pic>
          <p:nvPicPr>
            <p:cNvPr id="100" name="Picture 99">
              <a:extLst>
                <a:ext uri="{FF2B5EF4-FFF2-40B4-BE49-F238E27FC236}">
                  <a16:creationId xmlns:a16="http://schemas.microsoft.com/office/drawing/2014/main" id="{4CF96377-26C3-444D-953C-7209CCDD97DC}"/>
                </a:ext>
              </a:extLst>
            </p:cNvPr>
            <p:cNvPicPr>
              <a:picLocks noChangeAspect="1"/>
            </p:cNvPicPr>
            <p:nvPr userDrawn="1"/>
          </p:nvPicPr>
          <p:blipFill>
            <a:blip r:embed="rId23"/>
            <a:stretch>
              <a:fillRect/>
            </a:stretch>
          </p:blipFill>
          <p:spPr>
            <a:xfrm>
              <a:off x="838201" y="1943461"/>
              <a:ext cx="2229157" cy="952631"/>
            </a:xfrm>
            <a:prstGeom prst="rect">
              <a:avLst/>
            </a:prstGeom>
          </p:spPr>
        </p:pic>
        <p:pic>
          <p:nvPicPr>
            <p:cNvPr id="101" name="Picture 100">
              <a:extLst>
                <a:ext uri="{FF2B5EF4-FFF2-40B4-BE49-F238E27FC236}">
                  <a16:creationId xmlns:a16="http://schemas.microsoft.com/office/drawing/2014/main" id="{AD290EC9-E36C-4CF6-9459-9E650CD502FB}"/>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102" name="Group 101">
            <a:extLst>
              <a:ext uri="{FF2B5EF4-FFF2-40B4-BE49-F238E27FC236}">
                <a16:creationId xmlns:a16="http://schemas.microsoft.com/office/drawing/2014/main" id="{1BE1B3E0-74F3-49F5-B075-523AA563DC5C}"/>
              </a:ext>
            </a:extLst>
          </p:cNvPr>
          <p:cNvGrpSpPr/>
          <p:nvPr userDrawn="1"/>
        </p:nvGrpSpPr>
        <p:grpSpPr>
          <a:xfrm>
            <a:off x="7382608" y="4920502"/>
            <a:ext cx="2229156" cy="1119973"/>
            <a:chOff x="838201" y="1812837"/>
            <a:chExt cx="2229156" cy="1119973"/>
          </a:xfrm>
        </p:grpSpPr>
        <p:pic>
          <p:nvPicPr>
            <p:cNvPr id="103" name="Picture 102">
              <a:extLst>
                <a:ext uri="{FF2B5EF4-FFF2-40B4-BE49-F238E27FC236}">
                  <a16:creationId xmlns:a16="http://schemas.microsoft.com/office/drawing/2014/main" id="{000A66C4-B211-4908-A7B8-19D6B03B9B99}"/>
                </a:ext>
              </a:extLst>
            </p:cNvPr>
            <p:cNvPicPr>
              <a:picLocks noChangeAspect="1"/>
            </p:cNvPicPr>
            <p:nvPr userDrawn="1"/>
          </p:nvPicPr>
          <p:blipFill>
            <a:blip r:embed="rId24"/>
            <a:stretch>
              <a:fillRect/>
            </a:stretch>
          </p:blipFill>
          <p:spPr>
            <a:xfrm>
              <a:off x="838201" y="1812837"/>
              <a:ext cx="2229156" cy="952631"/>
            </a:xfrm>
            <a:prstGeom prst="rect">
              <a:avLst/>
            </a:prstGeom>
          </p:spPr>
        </p:pic>
        <p:pic>
          <p:nvPicPr>
            <p:cNvPr id="104" name="Picture 103">
              <a:extLst>
                <a:ext uri="{FF2B5EF4-FFF2-40B4-BE49-F238E27FC236}">
                  <a16:creationId xmlns:a16="http://schemas.microsoft.com/office/drawing/2014/main" id="{3C3DCF90-2298-41F8-835C-A724D4F9FB30}"/>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105" name="Group 104">
            <a:extLst>
              <a:ext uri="{FF2B5EF4-FFF2-40B4-BE49-F238E27FC236}">
                <a16:creationId xmlns:a16="http://schemas.microsoft.com/office/drawing/2014/main" id="{A73C18B7-DAFA-40F0-893A-E4130AB6FC4C}"/>
              </a:ext>
            </a:extLst>
          </p:cNvPr>
          <p:cNvGrpSpPr/>
          <p:nvPr userDrawn="1"/>
        </p:nvGrpSpPr>
        <p:grpSpPr>
          <a:xfrm>
            <a:off x="9761729" y="3754748"/>
            <a:ext cx="2191122" cy="1035528"/>
            <a:chOff x="858207" y="1897282"/>
            <a:chExt cx="2191122" cy="1035528"/>
          </a:xfrm>
        </p:grpSpPr>
        <p:pic>
          <p:nvPicPr>
            <p:cNvPr id="106" name="Picture 105">
              <a:extLst>
                <a:ext uri="{FF2B5EF4-FFF2-40B4-BE49-F238E27FC236}">
                  <a16:creationId xmlns:a16="http://schemas.microsoft.com/office/drawing/2014/main" id="{DEE503EB-7697-4189-846F-2DA740B946DD}"/>
                </a:ext>
              </a:extLst>
            </p:cNvPr>
            <p:cNvPicPr>
              <a:picLocks noChangeAspect="1"/>
            </p:cNvPicPr>
            <p:nvPr userDrawn="1"/>
          </p:nvPicPr>
          <p:blipFill>
            <a:blip r:embed="rId25"/>
            <a:stretch>
              <a:fillRect/>
            </a:stretch>
          </p:blipFill>
          <p:spPr>
            <a:xfrm>
              <a:off x="944112" y="1897282"/>
              <a:ext cx="2017335" cy="862109"/>
            </a:xfrm>
            <a:prstGeom prst="rect">
              <a:avLst/>
            </a:prstGeom>
          </p:spPr>
        </p:pic>
        <p:pic>
          <p:nvPicPr>
            <p:cNvPr id="107" name="Picture 106">
              <a:extLst>
                <a:ext uri="{FF2B5EF4-FFF2-40B4-BE49-F238E27FC236}">
                  <a16:creationId xmlns:a16="http://schemas.microsoft.com/office/drawing/2014/main" id="{58B21DBE-6B59-4745-9C94-5EF5ADB89C18}"/>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108" name="Group 107">
            <a:extLst>
              <a:ext uri="{FF2B5EF4-FFF2-40B4-BE49-F238E27FC236}">
                <a16:creationId xmlns:a16="http://schemas.microsoft.com/office/drawing/2014/main" id="{555ECBFC-D0E1-4B34-B137-E3659C9CFD1D}"/>
              </a:ext>
            </a:extLst>
          </p:cNvPr>
          <p:cNvGrpSpPr/>
          <p:nvPr userDrawn="1"/>
        </p:nvGrpSpPr>
        <p:grpSpPr>
          <a:xfrm>
            <a:off x="9780747" y="1127308"/>
            <a:ext cx="2191122" cy="1109002"/>
            <a:chOff x="858207" y="1823808"/>
            <a:chExt cx="2191122" cy="1109002"/>
          </a:xfrm>
        </p:grpSpPr>
        <p:pic>
          <p:nvPicPr>
            <p:cNvPr id="109" name="Picture 108">
              <a:extLst>
                <a:ext uri="{FF2B5EF4-FFF2-40B4-BE49-F238E27FC236}">
                  <a16:creationId xmlns:a16="http://schemas.microsoft.com/office/drawing/2014/main" id="{F56874D0-85D0-4B86-B87D-C1B94BB74FB5}"/>
                </a:ext>
              </a:extLst>
            </p:cNvPr>
            <p:cNvPicPr>
              <a:picLocks noChangeAspect="1"/>
            </p:cNvPicPr>
            <p:nvPr userDrawn="1"/>
          </p:nvPicPr>
          <p:blipFill>
            <a:blip r:embed="rId26"/>
            <a:stretch>
              <a:fillRect/>
            </a:stretch>
          </p:blipFill>
          <p:spPr>
            <a:xfrm>
              <a:off x="944112" y="1823808"/>
              <a:ext cx="2017335" cy="862108"/>
            </a:xfrm>
            <a:prstGeom prst="rect">
              <a:avLst/>
            </a:prstGeom>
          </p:spPr>
        </p:pic>
        <p:pic>
          <p:nvPicPr>
            <p:cNvPr id="110" name="Picture 109">
              <a:extLst>
                <a:ext uri="{FF2B5EF4-FFF2-40B4-BE49-F238E27FC236}">
                  <a16:creationId xmlns:a16="http://schemas.microsoft.com/office/drawing/2014/main" id="{1AA7E0F7-26CE-4CB2-BCF0-3A4316D12AE2}"/>
                </a:ext>
              </a:extLst>
            </p:cNvPr>
            <p:cNvPicPr>
              <a:picLocks noChangeAspect="1"/>
            </p:cNvPicPr>
            <p:nvPr userDrawn="1"/>
          </p:nvPicPr>
          <p:blipFill>
            <a:blip r:embed="rId12"/>
            <a:stretch>
              <a:fillRect/>
            </a:stretch>
          </p:blipFill>
          <p:spPr>
            <a:xfrm>
              <a:off x="858207" y="2742115"/>
              <a:ext cx="2191122" cy="190695"/>
            </a:xfrm>
            <a:prstGeom prst="rect">
              <a:avLst/>
            </a:prstGeom>
          </p:spPr>
        </p:pic>
      </p:grpSp>
      <p:grpSp>
        <p:nvGrpSpPr>
          <p:cNvPr id="111" name="Group 110">
            <a:extLst>
              <a:ext uri="{FF2B5EF4-FFF2-40B4-BE49-F238E27FC236}">
                <a16:creationId xmlns:a16="http://schemas.microsoft.com/office/drawing/2014/main" id="{1CC7FA66-1BC1-4560-B16D-2CA0B4D03E36}"/>
              </a:ext>
            </a:extLst>
          </p:cNvPr>
          <p:cNvGrpSpPr/>
          <p:nvPr userDrawn="1"/>
        </p:nvGrpSpPr>
        <p:grpSpPr>
          <a:xfrm>
            <a:off x="7428079" y="1287692"/>
            <a:ext cx="2231136" cy="952632"/>
            <a:chOff x="838200" y="1983653"/>
            <a:chExt cx="2231136" cy="952632"/>
          </a:xfrm>
        </p:grpSpPr>
        <p:pic>
          <p:nvPicPr>
            <p:cNvPr id="112" name="Picture 111">
              <a:extLst>
                <a:ext uri="{FF2B5EF4-FFF2-40B4-BE49-F238E27FC236}">
                  <a16:creationId xmlns:a16="http://schemas.microsoft.com/office/drawing/2014/main" id="{B1C830CC-FD03-4FE5-98EA-60B62F73A055}"/>
                </a:ext>
              </a:extLst>
            </p:cNvPr>
            <p:cNvPicPr>
              <a:picLocks noChangeAspect="1"/>
            </p:cNvPicPr>
            <p:nvPr userDrawn="1"/>
          </p:nvPicPr>
          <p:blipFill>
            <a:blip r:embed="rId27"/>
            <a:stretch>
              <a:fillRect/>
            </a:stretch>
          </p:blipFill>
          <p:spPr>
            <a:xfrm>
              <a:off x="838200" y="1983653"/>
              <a:ext cx="2229161" cy="952632"/>
            </a:xfrm>
            <a:prstGeom prst="rect">
              <a:avLst/>
            </a:prstGeom>
          </p:spPr>
        </p:pic>
        <p:pic>
          <p:nvPicPr>
            <p:cNvPr id="113" name="Picture 112">
              <a:extLst>
                <a:ext uri="{FF2B5EF4-FFF2-40B4-BE49-F238E27FC236}">
                  <a16:creationId xmlns:a16="http://schemas.microsoft.com/office/drawing/2014/main" id="{58C7A9EF-6982-4ECC-970D-2DFFC96E8C65}"/>
                </a:ext>
              </a:extLst>
            </p:cNvPr>
            <p:cNvPicPr>
              <a:picLocks noChangeAspect="1"/>
            </p:cNvPicPr>
            <p:nvPr userDrawn="1"/>
          </p:nvPicPr>
          <p:blipFill>
            <a:blip r:embed="rId5"/>
            <a:stretch>
              <a:fillRect/>
            </a:stretch>
          </p:blipFill>
          <p:spPr>
            <a:xfrm>
              <a:off x="838200" y="2742115"/>
              <a:ext cx="2231136" cy="190695"/>
            </a:xfrm>
            <a:prstGeom prst="rect">
              <a:avLst/>
            </a:prstGeom>
          </p:spPr>
        </p:pic>
      </p:grpSp>
      <p:grpSp>
        <p:nvGrpSpPr>
          <p:cNvPr id="114" name="Group 113">
            <a:extLst>
              <a:ext uri="{FF2B5EF4-FFF2-40B4-BE49-F238E27FC236}">
                <a16:creationId xmlns:a16="http://schemas.microsoft.com/office/drawing/2014/main" id="{B385A4BB-6DEC-4115-B6D9-BA9B0B79DF6A}"/>
              </a:ext>
            </a:extLst>
          </p:cNvPr>
          <p:cNvGrpSpPr/>
          <p:nvPr userDrawn="1"/>
        </p:nvGrpSpPr>
        <p:grpSpPr>
          <a:xfrm>
            <a:off x="2609143" y="1097484"/>
            <a:ext cx="2231136" cy="1130024"/>
            <a:chOff x="838200" y="1802786"/>
            <a:chExt cx="2231136" cy="1130024"/>
          </a:xfrm>
        </p:grpSpPr>
        <p:pic>
          <p:nvPicPr>
            <p:cNvPr id="115" name="Picture 114">
              <a:extLst>
                <a:ext uri="{FF2B5EF4-FFF2-40B4-BE49-F238E27FC236}">
                  <a16:creationId xmlns:a16="http://schemas.microsoft.com/office/drawing/2014/main" id="{5E76677E-EB6B-46F1-A8BE-8839000AA7A2}"/>
                </a:ext>
              </a:extLst>
            </p:cNvPr>
            <p:cNvPicPr>
              <a:picLocks noChangeAspect="1"/>
            </p:cNvPicPr>
            <p:nvPr userDrawn="1"/>
          </p:nvPicPr>
          <p:blipFill>
            <a:blip r:embed="rId28"/>
            <a:stretch>
              <a:fillRect/>
            </a:stretch>
          </p:blipFill>
          <p:spPr>
            <a:xfrm>
              <a:off x="838201" y="1802786"/>
              <a:ext cx="2229158" cy="952632"/>
            </a:xfrm>
            <a:prstGeom prst="rect">
              <a:avLst/>
            </a:prstGeom>
          </p:spPr>
        </p:pic>
        <p:pic>
          <p:nvPicPr>
            <p:cNvPr id="116" name="Picture 115">
              <a:extLst>
                <a:ext uri="{FF2B5EF4-FFF2-40B4-BE49-F238E27FC236}">
                  <a16:creationId xmlns:a16="http://schemas.microsoft.com/office/drawing/2014/main" id="{3D950F11-1EE1-4D0F-AF58-80DE36000C02}"/>
                </a:ext>
              </a:extLst>
            </p:cNvPr>
            <p:cNvPicPr>
              <a:picLocks noChangeAspect="1"/>
            </p:cNvPicPr>
            <p:nvPr userDrawn="1"/>
          </p:nvPicPr>
          <p:blipFill>
            <a:blip r:embed="rId5"/>
            <a:stretch>
              <a:fillRect/>
            </a:stretch>
          </p:blipFill>
          <p:spPr>
            <a:xfrm>
              <a:off x="838200" y="2742115"/>
              <a:ext cx="2231136" cy="190695"/>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8083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‹Nº›</a:t>
            </a:fld>
            <a:endParaRPr lang="en-US" dirty="0"/>
          </a:p>
        </p:txBody>
      </p:sp>
      <p:sp>
        <p:nvSpPr>
          <p:cNvPr id="7" name="Rectangle 6"/>
          <p:cNvSpPr/>
          <p:nvPr userDrawn="1"/>
        </p:nvSpPr>
        <p:spPr>
          <a:xfrm>
            <a:off x="0" y="6311900"/>
            <a:ext cx="12192000" cy="54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9144000" y="6415673"/>
            <a:ext cx="2791851" cy="338554"/>
          </a:xfrm>
          <a:prstGeom prst="rect">
            <a:avLst/>
          </a:prstGeom>
          <a:noFill/>
        </p:spPr>
        <p:txBody>
          <a:bodyPr wrap="square" lIns="91440" tIns="45720" rIns="91440" bIns="45720">
            <a:spAutoFit/>
          </a:bodyPr>
          <a:lstStyle/>
          <a:p>
            <a:pPr algn="r"/>
            <a:r>
              <a:rPr lang="es-UY" sz="1600" b="1" noProof="0" dirty="0">
                <a:ln w="0"/>
                <a:solidFill>
                  <a:prstClr val="white"/>
                </a:solidFill>
                <a:effectLst>
                  <a:outerShdw blurRad="50800" dist="38100" dir="2700000" algn="tl" rotWithShape="0">
                    <a:prstClr val="black">
                      <a:alpha val="40000"/>
                    </a:prstClr>
                  </a:outerShdw>
                </a:effectLst>
                <a:latin typeface="Segoe UI Light"/>
              </a:rPr>
              <a:t>23 al 27 de Octubre 2017</a:t>
            </a:r>
            <a:endParaRPr lang="en-US" sz="1600" b="1" dirty="0">
              <a:ln w="0"/>
              <a:solidFill>
                <a:prstClr val="white"/>
              </a:solidFill>
              <a:effectLst>
                <a:outerShdw blurRad="50800" dist="38100" dir="2700000" algn="tl" rotWithShape="0">
                  <a:prstClr val="black">
                    <a:alpha val="40000"/>
                  </a:prstClr>
                </a:outerShdw>
              </a:effectLst>
              <a:latin typeface="Segoe UI Light"/>
            </a:endParaRP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20317" y="6382920"/>
            <a:ext cx="381000" cy="381000"/>
          </a:xfrm>
          <a:prstGeom prst="rect">
            <a:avLst/>
          </a:prstGeom>
        </p:spPr>
      </p:pic>
      <p:sp>
        <p:nvSpPr>
          <p:cNvPr id="10" name="TextBox 9"/>
          <p:cNvSpPr txBox="1"/>
          <p:nvPr userDrawn="1"/>
        </p:nvSpPr>
        <p:spPr>
          <a:xfrm>
            <a:off x="601316" y="6382920"/>
            <a:ext cx="3016527" cy="369332"/>
          </a:xfrm>
          <a:prstGeom prst="rect">
            <a:avLst/>
          </a:prstGeom>
          <a:noFill/>
        </p:spPr>
        <p:txBody>
          <a:bodyPr wrap="square" rtlCol="0">
            <a:spAutoFit/>
          </a:bodyPr>
          <a:lstStyle/>
          <a:p>
            <a:r>
              <a:rPr lang="en-US" dirty="0">
                <a:solidFill>
                  <a:schemeClr val="bg1"/>
                </a:solidFill>
                <a:latin typeface="Segoe UI" charset="0"/>
                <a:ea typeface="Segoe UI" charset="0"/>
                <a:cs typeface="Segoe UI" charset="0"/>
              </a:rPr>
              <a:t>.NET Conf UY</a:t>
            </a:r>
            <a:r>
              <a:rPr lang="en-US" dirty="0">
                <a:solidFill>
                  <a:schemeClr val="bg1"/>
                </a:solidFill>
              </a:rPr>
              <a:t> </a:t>
            </a:r>
            <a:r>
              <a:rPr lang="en-US" sz="1600" b="0" i="0" dirty="0">
                <a:ln w="0"/>
                <a:solidFill>
                  <a:prstClr val="white"/>
                </a:solidFill>
                <a:effectLst>
                  <a:outerShdw blurRad="50800" dist="38100" dir="2700000" algn="tl" rotWithShape="0">
                    <a:prstClr val="black">
                      <a:alpha val="40000"/>
                    </a:prstClr>
                  </a:outerShdw>
                </a:effectLst>
                <a:latin typeface="Segoe UI Light" charset="0"/>
                <a:ea typeface="Segoe UI Light" charset="0"/>
                <a:cs typeface="Segoe UI Light" charset="0"/>
              </a:rPr>
              <a:t>v2017</a:t>
            </a:r>
            <a:endParaRPr lang="en-US" b="0" i="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70274579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70" r:id="rId3"/>
    <p:sldLayoutId id="2147483661" r:id="rId4"/>
    <p:sldLayoutId id="2147483662" r:id="rId5"/>
    <p:sldLayoutId id="2147483663" r:id="rId6"/>
    <p:sldLayoutId id="2147483664" r:id="rId7"/>
    <p:sldLayoutId id="2147483665" r:id="rId8"/>
    <p:sldLayoutId id="2147483666" r:id="rId9"/>
    <p:sldLayoutId id="2147483667" r:id="rId10"/>
    <p:sldLayoutId id="214748366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comments" Target="../comments/commen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comments" Target="../comments/comment5.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mailto:davidrevoledo@d-genix.com"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9.png"/><Relationship Id="rId4" Type="http://schemas.openxmlformats.org/officeDocument/2006/relationships/image" Target="../media/image78.gif"/></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ASP.NET Core 2.0 &amp; MVC6</a:t>
            </a:r>
            <a:br>
              <a:rPr lang="en-US" dirty="0"/>
            </a:br>
            <a:r>
              <a:rPr lang="en-US" dirty="0"/>
              <a:t>		New Features</a:t>
            </a:r>
            <a:br>
              <a:rPr lang="en-US" dirty="0"/>
            </a:br>
            <a:endParaRPr lang="en-US" dirty="0"/>
          </a:p>
        </p:txBody>
      </p:sp>
      <p:sp>
        <p:nvSpPr>
          <p:cNvPr id="5" name="Text Placeholder 4"/>
          <p:cNvSpPr>
            <a:spLocks noGrp="1"/>
          </p:cNvSpPr>
          <p:nvPr>
            <p:ph type="body" sz="quarter" idx="10"/>
          </p:nvPr>
        </p:nvSpPr>
        <p:spPr>
          <a:xfrm>
            <a:off x="1524000" y="3112967"/>
            <a:ext cx="9144000" cy="698832"/>
          </a:xfrm>
        </p:spPr>
        <p:txBody>
          <a:bodyPr/>
          <a:lstStyle/>
          <a:p>
            <a:r>
              <a:rPr lang="en-US" dirty="0"/>
              <a:t>David Revoledo	</a:t>
            </a:r>
          </a:p>
        </p:txBody>
      </p:sp>
      <p:sp>
        <p:nvSpPr>
          <p:cNvPr id="6" name="Text Placeholder 5"/>
          <p:cNvSpPr>
            <a:spLocks noGrp="1"/>
          </p:cNvSpPr>
          <p:nvPr>
            <p:ph type="body" sz="quarter" idx="11"/>
          </p:nvPr>
        </p:nvSpPr>
        <p:spPr/>
        <p:txBody>
          <a:bodyPr/>
          <a:lstStyle/>
          <a:p>
            <a:r>
              <a:rPr lang="en-US" dirty="0"/>
              <a:t>CEO </a:t>
            </a:r>
          </a:p>
        </p:txBody>
      </p:sp>
      <p:sp>
        <p:nvSpPr>
          <p:cNvPr id="7" name="Text Placeholder 6"/>
          <p:cNvSpPr>
            <a:spLocks noGrp="1"/>
          </p:cNvSpPr>
          <p:nvPr>
            <p:ph type="body" sz="quarter" idx="12"/>
          </p:nvPr>
        </p:nvSpPr>
        <p:spPr>
          <a:xfrm>
            <a:off x="1524000" y="4366537"/>
            <a:ext cx="9144000" cy="698832"/>
          </a:xfrm>
        </p:spPr>
        <p:txBody>
          <a:bodyPr/>
          <a:lstStyle/>
          <a:p>
            <a:r>
              <a:rPr lang="en-US" dirty="0"/>
              <a:t>DGenix	</a:t>
            </a:r>
          </a:p>
        </p:txBody>
      </p:sp>
      <p:pic>
        <p:nvPicPr>
          <p:cNvPr id="3" name="Marcador de contenido 2">
            <a:extLst>
              <a:ext uri="{FF2B5EF4-FFF2-40B4-BE49-F238E27FC236}">
                <a16:creationId xmlns:a16="http://schemas.microsoft.com/office/drawing/2014/main" id="{78FC31EA-9D64-4422-926C-0CA7434AF8A7}"/>
              </a:ext>
            </a:extLst>
          </p:cNvPr>
          <p:cNvPicPr>
            <a:picLocks noGrp="1" noChangeAspect="1"/>
          </p:cNvPicPr>
          <p:nvPr>
            <p:ph sz="quarter" idx="13"/>
          </p:nvPr>
        </p:nvPicPr>
        <p:blipFill>
          <a:blip r:embed="rId2"/>
          <a:stretch>
            <a:fillRect/>
          </a:stretch>
        </p:blipFill>
        <p:spPr>
          <a:xfrm>
            <a:off x="8217554" y="3608380"/>
            <a:ext cx="2871787" cy="1184612"/>
          </a:xfrm>
        </p:spPr>
      </p:pic>
    </p:spTree>
    <p:extLst>
      <p:ext uri="{BB962C8B-B14F-4D97-AF65-F5344CB8AC3E}">
        <p14:creationId xmlns:p14="http://schemas.microsoft.com/office/powerpoint/2010/main" val="2121472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BB1E-EF50-4774-B7D7-FAAA6AE1DFFF}"/>
              </a:ext>
            </a:extLst>
          </p:cNvPr>
          <p:cNvSpPr>
            <a:spLocks noGrp="1"/>
          </p:cNvSpPr>
          <p:nvPr>
            <p:ph type="title"/>
          </p:nvPr>
        </p:nvSpPr>
        <p:spPr>
          <a:xfrm>
            <a:off x="269239" y="365126"/>
            <a:ext cx="11653522" cy="666916"/>
          </a:xfrm>
        </p:spPr>
        <p:txBody>
          <a:bodyPr/>
          <a:lstStyle/>
          <a:p>
            <a:r>
              <a:rPr lang="en-US" sz="4000" dirty="0"/>
              <a:t> Typically Razor Form</a:t>
            </a:r>
            <a:br>
              <a:rPr lang="en-US" sz="4000" dirty="0"/>
            </a:br>
            <a:endParaRPr lang="en-US" dirty="0">
              <a:latin typeface="Segoe UI" panose="020B0502040204020203" pitchFamily="34" charset="0"/>
              <a:cs typeface="Segoe UI" panose="020B0502040204020203" pitchFamily="34" charset="0"/>
            </a:endParaRPr>
          </a:p>
        </p:txBody>
      </p:sp>
      <p:pic>
        <p:nvPicPr>
          <p:cNvPr id="3" name="Picture 2" descr="image">
            <a:extLst>
              <a:ext uri="{FF2B5EF4-FFF2-40B4-BE49-F238E27FC236}">
                <a16:creationId xmlns:a16="http://schemas.microsoft.com/office/drawing/2014/main" id="{98DE3AFD-5DD7-4BA7-A49A-8AE2F7947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215" y="1232486"/>
            <a:ext cx="6516938" cy="503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43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FB86-A4B8-40B8-8DDE-0AE0D64DECFB}"/>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 While the Design team &amp; UI Devs:</a:t>
            </a:r>
            <a:br>
              <a:rPr lang="en-US" sz="4000" dirty="0">
                <a:latin typeface="Segoe UI" panose="020B0502040204020203" pitchFamily="34" charset="0"/>
                <a:cs typeface="Segoe UI" panose="020B0502040204020203" pitchFamily="34" charset="0"/>
              </a:rPr>
            </a:br>
            <a:br>
              <a:rPr lang="en-US" sz="4000"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5" name="Rectángulo 4">
            <a:extLst>
              <a:ext uri="{FF2B5EF4-FFF2-40B4-BE49-F238E27FC236}">
                <a16:creationId xmlns:a16="http://schemas.microsoft.com/office/drawing/2014/main" id="{D3D594E0-CDF1-47CD-A288-938CB5457AF2}"/>
              </a:ext>
            </a:extLst>
          </p:cNvPr>
          <p:cNvSpPr/>
          <p:nvPr/>
        </p:nvSpPr>
        <p:spPr>
          <a:xfrm>
            <a:off x="646196" y="1761273"/>
            <a:ext cx="10824384"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Missing intellisense over Html &amp; CSS</a:t>
            </a:r>
            <a:endParaRPr lang="en-US" sz="3200" dirty="0"/>
          </a:p>
        </p:txBody>
      </p:sp>
      <p:sp>
        <p:nvSpPr>
          <p:cNvPr id="6" name="Rectángulo 5">
            <a:extLst>
              <a:ext uri="{FF2B5EF4-FFF2-40B4-BE49-F238E27FC236}">
                <a16:creationId xmlns:a16="http://schemas.microsoft.com/office/drawing/2014/main" id="{F5D4CA47-7489-4BF4-B459-79001D8E1C26}"/>
              </a:ext>
            </a:extLst>
          </p:cNvPr>
          <p:cNvSpPr/>
          <p:nvPr/>
        </p:nvSpPr>
        <p:spPr>
          <a:xfrm>
            <a:off x="646196" y="3057349"/>
            <a:ext cx="10824384"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UI code not so much readable </a:t>
            </a:r>
          </a:p>
        </p:txBody>
      </p:sp>
      <p:sp>
        <p:nvSpPr>
          <p:cNvPr id="7" name="Rectángulo 6">
            <a:extLst>
              <a:ext uri="{FF2B5EF4-FFF2-40B4-BE49-F238E27FC236}">
                <a16:creationId xmlns:a16="http://schemas.microsoft.com/office/drawing/2014/main" id="{7149531E-4E0D-4B75-8129-6C54D59D892C}"/>
              </a:ext>
            </a:extLst>
          </p:cNvPr>
          <p:cNvSpPr/>
          <p:nvPr/>
        </p:nvSpPr>
        <p:spPr>
          <a:xfrm>
            <a:off x="646196" y="4353425"/>
            <a:ext cx="10824384" cy="1569660"/>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Not the same approach like all the UI web components popular frameworks</a:t>
            </a:r>
          </a:p>
          <a:p>
            <a:endParaRPr lang="en-US" sz="3200" dirty="0"/>
          </a:p>
        </p:txBody>
      </p:sp>
    </p:spTree>
    <p:extLst>
      <p:ext uri="{BB962C8B-B14F-4D97-AF65-F5344CB8AC3E}">
        <p14:creationId xmlns:p14="http://schemas.microsoft.com/office/powerpoint/2010/main" val="202016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FB86-A4B8-40B8-8DDE-0AE0D64DECFB}"/>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 While the Design team &amp; UI Devs:</a:t>
            </a:r>
            <a:br>
              <a:rPr lang="en-US" sz="4000" dirty="0">
                <a:latin typeface="Segoe UI" panose="020B0502040204020203" pitchFamily="34" charset="0"/>
                <a:cs typeface="Segoe UI" panose="020B0502040204020203" pitchFamily="34" charset="0"/>
              </a:rPr>
            </a:br>
            <a:br>
              <a:rPr lang="en-US" sz="4000"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4" name="Picture 4" descr="http://68.media.tumblr.com/32d87cb52418112fcb1e6f5330e8c03c/tumblr_o1sc8wzoG61udh5n8o1_r3_400.gif">
            <a:extLst>
              <a:ext uri="{FF2B5EF4-FFF2-40B4-BE49-F238E27FC236}">
                <a16:creationId xmlns:a16="http://schemas.microsoft.com/office/drawing/2014/main" id="{6C3C4953-7E09-4576-A597-B4C979FEB4E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56824" y="1385487"/>
            <a:ext cx="6119446" cy="477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3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295F-C81D-4CFF-8A1E-BDB0EA7CC6A2}"/>
              </a:ext>
            </a:extLst>
          </p:cNvPr>
          <p:cNvSpPr>
            <a:spLocks noGrp="1"/>
          </p:cNvSpPr>
          <p:nvPr>
            <p:ph type="title"/>
          </p:nvPr>
        </p:nvSpPr>
        <p:spPr>
          <a:xfrm>
            <a:off x="269239" y="365126"/>
            <a:ext cx="11653522" cy="666916"/>
          </a:xfrm>
        </p:spPr>
        <p:txBody>
          <a:bodyPr/>
          <a:lstStyle/>
          <a:p>
            <a:r>
              <a:rPr lang="en-US" sz="4000" dirty="0"/>
              <a:t>Asp.NET Core &amp; .NET Core</a:t>
            </a:r>
            <a:endParaRPr lang="en-US"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F893D74C-20E7-4524-922A-10A18F6CE2E5}"/>
              </a:ext>
            </a:extLst>
          </p:cNvPr>
          <p:cNvSpPr txBox="1">
            <a:spLocks/>
          </p:cNvSpPr>
          <p:nvPr/>
        </p:nvSpPr>
        <p:spPr>
          <a:xfrm>
            <a:off x="269239" y="3988977"/>
            <a:ext cx="11525250" cy="5837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ASP.NET Core &lt;&gt;  NET .Core</a:t>
            </a: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6" name="Content Placeholder 2">
            <a:extLst>
              <a:ext uri="{FF2B5EF4-FFF2-40B4-BE49-F238E27FC236}">
                <a16:creationId xmlns:a16="http://schemas.microsoft.com/office/drawing/2014/main" id="{F4B2B1A4-9E88-40C9-A4EE-F6513BAA84E2}"/>
              </a:ext>
            </a:extLst>
          </p:cNvPr>
          <p:cNvSpPr txBox="1">
            <a:spLocks/>
          </p:cNvSpPr>
          <p:nvPr/>
        </p:nvSpPr>
        <p:spPr>
          <a:xfrm>
            <a:off x="269239" y="4994852"/>
            <a:ext cx="11525250" cy="5837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ASP.NET Core &lt;&gt;  Entity Framework .Core</a:t>
            </a: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7" name="CuadroTexto 6">
            <a:extLst>
              <a:ext uri="{FF2B5EF4-FFF2-40B4-BE49-F238E27FC236}">
                <a16:creationId xmlns:a16="http://schemas.microsoft.com/office/drawing/2014/main" id="{B16A2B54-DB33-43C6-8761-97F1731BA46B}"/>
              </a:ext>
            </a:extLst>
          </p:cNvPr>
          <p:cNvSpPr txBox="1"/>
          <p:nvPr/>
        </p:nvSpPr>
        <p:spPr>
          <a:xfrm>
            <a:off x="269239" y="1777242"/>
            <a:ext cx="11115929" cy="584775"/>
          </a:xfrm>
          <a:prstGeom prst="rect">
            <a:avLst/>
          </a:prstGeom>
          <a:noFill/>
        </p:spPr>
        <p:txBody>
          <a:bodyPr wrap="square" rtlCol="0">
            <a:spAutoFit/>
          </a:bodyPr>
          <a:lstStyle/>
          <a:p>
            <a:pPr defTabSz="914088">
              <a:spcBef>
                <a:spcPts val="1400"/>
              </a:spcBef>
            </a:pPr>
            <a:r>
              <a:rPr lang="en-US" sz="3200" kern="0" dirty="0">
                <a:latin typeface="Segoe UI Light" panose="020B0502040204020203" pitchFamily="34" charset="0"/>
                <a:cs typeface="Segoe UI Light" panose="020B0502040204020203" pitchFamily="34" charset="0"/>
              </a:rPr>
              <a:t>ASP. Net Core  &amp; NET .Core &amp; EF. Core play </a:t>
            </a:r>
            <a:r>
              <a:rPr lang="en-US" sz="3200" b="1" u="sng" kern="0" dirty="0">
                <a:solidFill>
                  <a:srgbClr val="7030A0"/>
                </a:solidFill>
                <a:latin typeface="Segoe UI Light" panose="020B0502040204020203" pitchFamily="34" charset="0"/>
                <a:cs typeface="Segoe UI Light" panose="020B0502040204020203" pitchFamily="34" charset="0"/>
              </a:rPr>
              <a:t>very well together</a:t>
            </a:r>
            <a:endParaRPr lang="en-US" sz="3200" kern="0" dirty="0">
              <a:solidFill>
                <a:srgbClr val="7030A0"/>
              </a:solidFill>
              <a:latin typeface="Segoe UI Light" panose="020B0502040204020203" pitchFamily="34" charset="0"/>
              <a:cs typeface="Segoe UI Light" panose="020B0502040204020203" pitchFamily="34" charset="0"/>
            </a:endParaRPr>
          </a:p>
        </p:txBody>
      </p:sp>
      <p:sp>
        <p:nvSpPr>
          <p:cNvPr id="8" name="Content Placeholder 2">
            <a:extLst>
              <a:ext uri="{FF2B5EF4-FFF2-40B4-BE49-F238E27FC236}">
                <a16:creationId xmlns:a16="http://schemas.microsoft.com/office/drawing/2014/main" id="{5AE65CA9-23D5-4F6E-82F9-E772E7D53046}"/>
              </a:ext>
            </a:extLst>
          </p:cNvPr>
          <p:cNvSpPr txBox="1">
            <a:spLocks/>
          </p:cNvSpPr>
          <p:nvPr/>
        </p:nvSpPr>
        <p:spPr>
          <a:xfrm>
            <a:off x="5598796" y="2983102"/>
            <a:ext cx="994408" cy="58377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7030A0"/>
                </a:solidFill>
                <a:latin typeface="Segoe UI" panose="020B0502040204020203" pitchFamily="34" charset="0"/>
                <a:cs typeface="Segoe UI" panose="020B0502040204020203" pitchFamily="34" charset="0"/>
              </a:rPr>
              <a:t>BUT</a:t>
            </a:r>
          </a:p>
          <a:p>
            <a:pPr lvl="1"/>
            <a:endParaRPr lang="en-US" b="1" dirty="0">
              <a:solidFill>
                <a:srgbClr val="7030A0"/>
              </a:solidFill>
              <a:latin typeface="Segoe UI" panose="020B0502040204020203" pitchFamily="34" charset="0"/>
              <a:cs typeface="Segoe UI" panose="020B0502040204020203" pitchFamily="34" charset="0"/>
            </a:endParaRPr>
          </a:p>
          <a:p>
            <a:pPr lvl="1"/>
            <a:endParaRPr lang="en-US" b="1" dirty="0">
              <a:solidFill>
                <a:srgbClr val="7030A0"/>
              </a:solidFill>
              <a:latin typeface="Segoe UI" panose="020B0502040204020203" pitchFamily="34" charset="0"/>
              <a:cs typeface="Segoe UI" panose="020B0502040204020203" pitchFamily="34" charset="0"/>
            </a:endParaRPr>
          </a:p>
          <a:p>
            <a:pPr lvl="1"/>
            <a:endParaRPr lang="en-US" b="1" dirty="0">
              <a:solidFill>
                <a:srgbClr val="7030A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5636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5214"/>
          <a:stretch/>
        </p:blipFill>
        <p:spPr>
          <a:xfrm>
            <a:off x="0" y="1584960"/>
            <a:ext cx="12274215" cy="4148644"/>
          </a:xfrm>
          <a:prstGeom prst="rect">
            <a:avLst/>
          </a:prstGeom>
        </p:spPr>
      </p:pic>
      <p:sp>
        <p:nvSpPr>
          <p:cNvPr id="4" name="Title 1">
            <a:extLst>
              <a:ext uri="{FF2B5EF4-FFF2-40B4-BE49-F238E27FC236}">
                <a16:creationId xmlns:a16="http://schemas.microsoft.com/office/drawing/2014/main" id="{B2BB295F-C81D-4CFF-8A1E-BDB0EA7CC6A2}"/>
              </a:ext>
            </a:extLst>
          </p:cNvPr>
          <p:cNvSpPr>
            <a:spLocks noGrp="1"/>
          </p:cNvSpPr>
          <p:nvPr>
            <p:ph type="title"/>
          </p:nvPr>
        </p:nvSpPr>
        <p:spPr>
          <a:xfrm>
            <a:off x="269239" y="365126"/>
            <a:ext cx="11653522" cy="666916"/>
          </a:xfrm>
        </p:spPr>
        <p:txBody>
          <a:bodyPr/>
          <a:lstStyle/>
          <a:p>
            <a:r>
              <a:rPr lang="en-US" sz="4000" dirty="0"/>
              <a:t>ASP.NET 4.6 and ASP.NET Core 2.0</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6520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7BF137-8389-4EC5-B441-A551D2188F21}"/>
              </a:ext>
            </a:extLst>
          </p:cNvPr>
          <p:cNvSpPr>
            <a:spLocks noGrp="1"/>
          </p:cNvSpPr>
          <p:nvPr>
            <p:ph type="title"/>
          </p:nvPr>
        </p:nvSpPr>
        <p:spPr>
          <a:xfrm>
            <a:off x="157553" y="360733"/>
            <a:ext cx="11524432" cy="610817"/>
          </a:xfrm>
        </p:spPr>
        <p:txBody>
          <a:bodyPr>
            <a:normAutofit fontScale="90000"/>
          </a:bodyPr>
          <a:lstStyle/>
          <a:p>
            <a:pPr lvl="0"/>
            <a:r>
              <a:rPr lang="en-US" dirty="0">
                <a:latin typeface="Segoe UI" panose="020B0502040204020203" pitchFamily="34" charset="0"/>
                <a:cs typeface="Segoe UI" panose="020B0502040204020203" pitchFamily="34" charset="0"/>
              </a:rPr>
              <a:t>ASP.NET and the Modern Web</a:t>
            </a:r>
          </a:p>
        </p:txBody>
      </p:sp>
      <p:grpSp>
        <p:nvGrpSpPr>
          <p:cNvPr id="17" name="Grupo 16"/>
          <p:cNvGrpSpPr/>
          <p:nvPr/>
        </p:nvGrpSpPr>
        <p:grpSpPr>
          <a:xfrm>
            <a:off x="1116104" y="1348068"/>
            <a:ext cx="9959792" cy="3775261"/>
            <a:chOff x="591667" y="1222561"/>
            <a:chExt cx="9959792" cy="3775261"/>
          </a:xfrm>
        </p:grpSpPr>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1682" t="3682" r="82313" b="26973"/>
            <a:stretch/>
          </p:blipFill>
          <p:spPr>
            <a:xfrm>
              <a:off x="591667" y="1222561"/>
              <a:ext cx="1239989" cy="3753707"/>
            </a:xfrm>
            <a:prstGeom prst="rect">
              <a:avLst/>
            </a:prstGeom>
          </p:spPr>
        </p:pic>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l="74304" t="3228" r="10997" b="27427"/>
            <a:stretch/>
          </p:blipFill>
          <p:spPr>
            <a:xfrm>
              <a:off x="6230469" y="1222561"/>
              <a:ext cx="1138766" cy="3753707"/>
            </a:xfrm>
            <a:prstGeom prst="rect">
              <a:avLst/>
            </a:prstGeom>
          </p:spPr>
        </p:pic>
        <p:sp>
          <p:nvSpPr>
            <p:cNvPr id="10" name="CuadroTexto 9"/>
            <p:cNvSpPr txBox="1"/>
            <p:nvPr/>
          </p:nvSpPr>
          <p:spPr>
            <a:xfrm>
              <a:off x="1819832" y="1515035"/>
              <a:ext cx="2707728" cy="461665"/>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Totally modular</a:t>
              </a:r>
            </a:p>
          </p:txBody>
        </p:sp>
        <p:sp>
          <p:nvSpPr>
            <p:cNvPr id="11" name="CuadroTexto 10"/>
            <p:cNvSpPr txBox="1"/>
            <p:nvPr/>
          </p:nvSpPr>
          <p:spPr>
            <a:xfrm>
              <a:off x="1864655" y="2781298"/>
              <a:ext cx="3500651" cy="830997"/>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Seamless transition from on-premises to cloud</a:t>
              </a:r>
            </a:p>
          </p:txBody>
        </p:sp>
        <p:sp>
          <p:nvSpPr>
            <p:cNvPr id="12" name="CuadroTexto 11"/>
            <p:cNvSpPr txBox="1"/>
            <p:nvPr/>
          </p:nvSpPr>
          <p:spPr>
            <a:xfrm>
              <a:off x="1819831" y="4166825"/>
              <a:ext cx="3500651" cy="830997"/>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Open source </a:t>
              </a:r>
            </a:p>
            <a:p>
              <a:r>
                <a:rPr lang="es-AR" sz="2400" dirty="0">
                  <a:solidFill>
                    <a:srgbClr val="7030A0"/>
                  </a:solidFill>
                  <a:latin typeface="Segoe UI" panose="020B0502040204020203" pitchFamily="34" charset="0"/>
                  <a:cs typeface="Segoe UI" panose="020B0502040204020203" pitchFamily="34" charset="0"/>
                </a:rPr>
                <a:t>With contributions</a:t>
              </a:r>
            </a:p>
          </p:txBody>
        </p:sp>
        <p:sp>
          <p:nvSpPr>
            <p:cNvPr id="13" name="CuadroTexto 12"/>
            <p:cNvSpPr txBox="1"/>
            <p:nvPr/>
          </p:nvSpPr>
          <p:spPr>
            <a:xfrm>
              <a:off x="7530353" y="1445397"/>
              <a:ext cx="2707732" cy="830997"/>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Faster development cycle</a:t>
              </a:r>
            </a:p>
          </p:txBody>
        </p:sp>
        <p:sp>
          <p:nvSpPr>
            <p:cNvPr id="14" name="CuadroTexto 13"/>
            <p:cNvSpPr txBox="1"/>
            <p:nvPr/>
          </p:nvSpPr>
          <p:spPr>
            <a:xfrm>
              <a:off x="7530352" y="2781298"/>
              <a:ext cx="3021107" cy="830997"/>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Choose your editors </a:t>
              </a:r>
            </a:p>
            <a:p>
              <a:r>
                <a:rPr lang="es-AR" sz="2400" dirty="0">
                  <a:solidFill>
                    <a:srgbClr val="7030A0"/>
                  </a:solidFill>
                  <a:latin typeface="Segoe UI" panose="020B0502040204020203" pitchFamily="34" charset="0"/>
                  <a:cs typeface="Segoe UI" panose="020B0502040204020203" pitchFamily="34" charset="0"/>
                </a:rPr>
                <a:t>And tools</a:t>
              </a:r>
            </a:p>
          </p:txBody>
        </p:sp>
        <p:sp>
          <p:nvSpPr>
            <p:cNvPr id="15" name="CuadroTexto 14"/>
            <p:cNvSpPr txBox="1"/>
            <p:nvPr/>
          </p:nvSpPr>
          <p:spPr>
            <a:xfrm>
              <a:off x="7530352" y="4351490"/>
              <a:ext cx="2868707" cy="461665"/>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Cross-</a:t>
              </a:r>
              <a:r>
                <a:rPr lang="es-AR" sz="2400" dirty="0" err="1">
                  <a:solidFill>
                    <a:srgbClr val="7030A0"/>
                  </a:solidFill>
                  <a:latin typeface="Segoe UI" panose="020B0502040204020203" pitchFamily="34" charset="0"/>
                  <a:cs typeface="Segoe UI" panose="020B0502040204020203" pitchFamily="34" charset="0"/>
                </a:rPr>
                <a:t>platform</a:t>
              </a:r>
              <a:endParaRPr lang="es-AR" sz="2400" dirty="0">
                <a:solidFill>
                  <a:srgbClr val="7030A0"/>
                </a:solidFill>
                <a:latin typeface="Segoe UI" panose="020B0502040204020203" pitchFamily="34" charset="0"/>
                <a:cs typeface="Segoe UI" panose="020B0502040204020203" pitchFamily="34" charset="0"/>
              </a:endParaRPr>
            </a:p>
          </p:txBody>
        </p:sp>
      </p:grpSp>
      <p:grpSp>
        <p:nvGrpSpPr>
          <p:cNvPr id="18" name="Grupo 17"/>
          <p:cNvGrpSpPr/>
          <p:nvPr/>
        </p:nvGrpSpPr>
        <p:grpSpPr>
          <a:xfrm>
            <a:off x="5071073" y="5168154"/>
            <a:ext cx="2049855" cy="1071282"/>
            <a:chOff x="4736428" y="5168154"/>
            <a:chExt cx="2049855" cy="1071282"/>
          </a:xfrm>
        </p:grpSpPr>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l="35870" t="76144" r="49758" b="4066"/>
            <a:stretch/>
          </p:blipFill>
          <p:spPr>
            <a:xfrm>
              <a:off x="4736428" y="5168154"/>
              <a:ext cx="1113459" cy="1071282"/>
            </a:xfrm>
            <a:prstGeom prst="rect">
              <a:avLst/>
            </a:prstGeom>
          </p:spPr>
        </p:pic>
        <p:sp>
          <p:nvSpPr>
            <p:cNvPr id="16" name="CuadroTexto 15"/>
            <p:cNvSpPr txBox="1"/>
            <p:nvPr/>
          </p:nvSpPr>
          <p:spPr>
            <a:xfrm>
              <a:off x="5890545" y="5472962"/>
              <a:ext cx="895738" cy="461665"/>
            </a:xfrm>
            <a:prstGeom prst="rect">
              <a:avLst/>
            </a:prstGeom>
            <a:noFill/>
          </p:spPr>
          <p:txBody>
            <a:bodyPr wrap="square" rtlCol="0">
              <a:spAutoFit/>
            </a:bodyPr>
            <a:lstStyle/>
            <a:p>
              <a:r>
                <a:rPr lang="es-AR" sz="2400" dirty="0">
                  <a:solidFill>
                    <a:srgbClr val="7030A0"/>
                  </a:solidFill>
                  <a:latin typeface="Segoe UI" panose="020B0502040204020203" pitchFamily="34" charset="0"/>
                  <a:cs typeface="Segoe UI" panose="020B0502040204020203" pitchFamily="34" charset="0"/>
                </a:rPr>
                <a:t>Fast</a:t>
              </a:r>
            </a:p>
          </p:txBody>
        </p:sp>
      </p:grpSp>
    </p:spTree>
    <p:extLst>
      <p:ext uri="{BB962C8B-B14F-4D97-AF65-F5344CB8AC3E}">
        <p14:creationId xmlns:p14="http://schemas.microsoft.com/office/powerpoint/2010/main" val="3581582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F137-8389-4EC5-B441-A551D2188F21}"/>
              </a:ext>
            </a:extLst>
          </p:cNvPr>
          <p:cNvSpPr>
            <a:spLocks noGrp="1"/>
          </p:cNvSpPr>
          <p:nvPr>
            <p:ph type="title"/>
          </p:nvPr>
        </p:nvSpPr>
        <p:spPr>
          <a:xfrm>
            <a:off x="157553" y="360733"/>
            <a:ext cx="11524432" cy="610817"/>
          </a:xfrm>
        </p:spPr>
        <p:txBody>
          <a:bodyPr>
            <a:normAutofit fontScale="90000"/>
          </a:bodyPr>
          <a:lstStyle/>
          <a:p>
            <a:pPr lvl="0"/>
            <a:r>
              <a:rPr lang="en-US" dirty="0">
                <a:latin typeface="Segoe UI" panose="020B0502040204020203" pitchFamily="34" charset="0"/>
                <a:cs typeface="Segoe UI" panose="020B0502040204020203" pitchFamily="34" charset="0"/>
              </a:rPr>
              <a:t>ASP. Net Core</a:t>
            </a:r>
          </a:p>
        </p:txBody>
      </p:sp>
      <p:sp>
        <p:nvSpPr>
          <p:cNvPr id="3" name="Content Placeholder 2">
            <a:extLst>
              <a:ext uri="{FF2B5EF4-FFF2-40B4-BE49-F238E27FC236}">
                <a16:creationId xmlns:a16="http://schemas.microsoft.com/office/drawing/2014/main" id="{F325198E-2A1A-4E5D-8830-C8E6BA6E86B6}"/>
              </a:ext>
            </a:extLst>
          </p:cNvPr>
          <p:cNvSpPr txBox="1">
            <a:spLocks/>
          </p:cNvSpPr>
          <p:nvPr/>
        </p:nvSpPr>
        <p:spPr>
          <a:xfrm>
            <a:off x="104347" y="2163544"/>
            <a:ext cx="11577638" cy="99203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Net Core Is awesome, multiplatform and has a EXTREME performance improvements. </a:t>
            </a:r>
          </a:p>
        </p:txBody>
      </p:sp>
      <p:sp>
        <p:nvSpPr>
          <p:cNvPr id="4" name="Content Placeholder 2">
            <a:extLst>
              <a:ext uri="{FF2B5EF4-FFF2-40B4-BE49-F238E27FC236}">
                <a16:creationId xmlns:a16="http://schemas.microsoft.com/office/drawing/2014/main" id="{5D03B2C4-5A2F-4AA7-91B6-8A009EBC6E64}"/>
              </a:ext>
            </a:extLst>
          </p:cNvPr>
          <p:cNvSpPr txBox="1">
            <a:spLocks/>
          </p:cNvSpPr>
          <p:nvPr/>
        </p:nvSpPr>
        <p:spPr>
          <a:xfrm>
            <a:off x="104347" y="3857134"/>
            <a:ext cx="11884193" cy="1127244"/>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lumMod val="75000"/>
                    <a:lumOff val="25000"/>
                  </a:schemeClr>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isn’t strictly necessary migrate to Net.Core to migrate an existing asp.net MVC/WEBAPI application</a:t>
            </a:r>
          </a:p>
        </p:txBody>
      </p:sp>
    </p:spTree>
    <p:extLst>
      <p:ext uri="{BB962C8B-B14F-4D97-AF65-F5344CB8AC3E}">
        <p14:creationId xmlns:p14="http://schemas.microsoft.com/office/powerpoint/2010/main" val="39137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Asp Net MVC 6  - What’s new ? </a:t>
            </a:r>
            <a:endParaRPr lang="en-US"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5CEB3A07-EBBA-4921-908A-3DEBB88DC90D}"/>
              </a:ext>
            </a:extLst>
          </p:cNvPr>
          <p:cNvSpPr txBox="1">
            <a:spLocks/>
          </p:cNvSpPr>
          <p:nvPr/>
        </p:nvSpPr>
        <p:spPr>
          <a:xfrm>
            <a:off x="627527" y="4466128"/>
            <a:ext cx="7559899" cy="48456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Built-in dependency injection.</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4" name="Content Placeholder 2">
            <a:extLst>
              <a:ext uri="{FF2B5EF4-FFF2-40B4-BE49-F238E27FC236}">
                <a16:creationId xmlns:a16="http://schemas.microsoft.com/office/drawing/2014/main" id="{C6BE5A5A-4BC6-420A-8D5B-732D1EFE0EC6}"/>
              </a:ext>
            </a:extLst>
          </p:cNvPr>
          <p:cNvSpPr txBox="1">
            <a:spLocks/>
          </p:cNvSpPr>
          <p:nvPr/>
        </p:nvSpPr>
        <p:spPr>
          <a:xfrm>
            <a:off x="635068" y="1357079"/>
            <a:ext cx="6509803" cy="4743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ASP.NET MVC on OSX and Linux</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5" name="Content Placeholder 2">
            <a:extLst>
              <a:ext uri="{FF2B5EF4-FFF2-40B4-BE49-F238E27FC236}">
                <a16:creationId xmlns:a16="http://schemas.microsoft.com/office/drawing/2014/main" id="{85AFDF74-C05D-4ED2-8BF4-8F0E4F87B7F1}"/>
              </a:ext>
            </a:extLst>
          </p:cNvPr>
          <p:cNvSpPr txBox="1">
            <a:spLocks/>
          </p:cNvSpPr>
          <p:nvPr/>
        </p:nvSpPr>
        <p:spPr>
          <a:xfrm>
            <a:off x="635068" y="1918522"/>
            <a:ext cx="5953991" cy="4743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No More Web Forms</a:t>
            </a: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6" name="Content Placeholder 2">
            <a:extLst>
              <a:ext uri="{FF2B5EF4-FFF2-40B4-BE49-F238E27FC236}">
                <a16:creationId xmlns:a16="http://schemas.microsoft.com/office/drawing/2014/main" id="{8B65096C-A280-4B23-86FB-91625902C2EE}"/>
              </a:ext>
            </a:extLst>
          </p:cNvPr>
          <p:cNvSpPr txBox="1">
            <a:spLocks/>
          </p:cNvSpPr>
          <p:nvPr/>
        </p:nvSpPr>
        <p:spPr>
          <a:xfrm>
            <a:off x="635065" y="2548179"/>
            <a:ext cx="5765735" cy="4743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ase">
              <a:buFont typeface="Arial" panose="020B0604020202020204" pitchFamily="34" charset="0"/>
              <a:buChar char="•"/>
            </a:pPr>
            <a:r>
              <a:rPr lang="en-US" sz="3600" dirty="0">
                <a:solidFill>
                  <a:schemeClr val="tx1"/>
                </a:solidFill>
                <a:highlight>
                  <a:srgbClr val="FFFF00"/>
                </a:highlight>
                <a:latin typeface="Segoe UI Light" panose="020B0502040204020203" pitchFamily="34" charset="0"/>
                <a:cs typeface="Segoe UI Light" panose="020B0502040204020203" pitchFamily="34" charset="0"/>
              </a:rPr>
              <a:t>Tag Helpers</a:t>
            </a:r>
          </a:p>
          <a:p>
            <a:pPr lvl="1"/>
            <a:endParaRPr lang="en-US" sz="3600" dirty="0">
              <a:solidFill>
                <a:schemeClr val="tx1"/>
              </a:solidFill>
            </a:endParaRPr>
          </a:p>
          <a:p>
            <a:pPr lvl="1"/>
            <a:endParaRPr lang="en-US" sz="3600" dirty="0">
              <a:solidFill>
                <a:schemeClr val="tx1"/>
              </a:solidFill>
            </a:endParaRPr>
          </a:p>
          <a:p>
            <a:pPr lvl="1"/>
            <a:endParaRPr lang="en-US" sz="3600" dirty="0">
              <a:solidFill>
                <a:schemeClr val="tx1"/>
              </a:solidFill>
            </a:endParaRPr>
          </a:p>
        </p:txBody>
      </p:sp>
      <p:sp>
        <p:nvSpPr>
          <p:cNvPr id="7" name="Content Placeholder 2">
            <a:extLst>
              <a:ext uri="{FF2B5EF4-FFF2-40B4-BE49-F238E27FC236}">
                <a16:creationId xmlns:a16="http://schemas.microsoft.com/office/drawing/2014/main" id="{D6551315-B61F-4AF3-95E1-A47B0594647E}"/>
              </a:ext>
            </a:extLst>
          </p:cNvPr>
          <p:cNvSpPr txBox="1">
            <a:spLocks/>
          </p:cNvSpPr>
          <p:nvPr/>
        </p:nvSpPr>
        <p:spPr>
          <a:xfrm>
            <a:off x="635067" y="3196764"/>
            <a:ext cx="5765734" cy="4743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ase">
              <a:buFont typeface="Arial" panose="020B0604020202020204" pitchFamily="34" charset="0"/>
              <a:buChar char="•"/>
            </a:pPr>
            <a:r>
              <a:rPr lang="en-US" sz="3200" dirty="0">
                <a:solidFill>
                  <a:schemeClr val="tx1"/>
                </a:solidFill>
                <a:highlight>
                  <a:srgbClr val="FFFF00"/>
                </a:highlight>
                <a:latin typeface="Segoe UI Light" panose="020B0502040204020203" pitchFamily="34" charset="0"/>
                <a:cs typeface="Segoe UI Light" panose="020B0502040204020203" pitchFamily="34" charset="0"/>
              </a:rPr>
              <a:t>View Components</a:t>
            </a: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8" name="Content Placeholder 2">
            <a:extLst>
              <a:ext uri="{FF2B5EF4-FFF2-40B4-BE49-F238E27FC236}">
                <a16:creationId xmlns:a16="http://schemas.microsoft.com/office/drawing/2014/main" id="{6B20613E-55DE-42A8-9CFE-E9AEF3C6A695}"/>
              </a:ext>
            </a:extLst>
          </p:cNvPr>
          <p:cNvSpPr txBox="1">
            <a:spLocks/>
          </p:cNvSpPr>
          <p:nvPr/>
        </p:nvSpPr>
        <p:spPr>
          <a:xfrm>
            <a:off x="635068" y="3864684"/>
            <a:ext cx="6258791" cy="4743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fontAlgn="base">
              <a:buFont typeface="Arial" panose="020B0604020202020204" pitchFamily="34" charset="0"/>
              <a:buChar char="•"/>
            </a:pPr>
            <a:r>
              <a:rPr lang="en-US" sz="3200" dirty="0">
                <a:solidFill>
                  <a:schemeClr val="tx1"/>
                </a:solidFill>
                <a:highlight>
                  <a:srgbClr val="FFFF00"/>
                </a:highlight>
                <a:latin typeface="Segoe UI Light" panose="020B0502040204020203" pitchFamily="34" charset="0"/>
                <a:cs typeface="Segoe UI Light" panose="020B0502040204020203" pitchFamily="34" charset="0"/>
              </a:rPr>
              <a:t>Razor Pages</a:t>
            </a: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9" name="Content Placeholder 2">
            <a:extLst>
              <a:ext uri="{FF2B5EF4-FFF2-40B4-BE49-F238E27FC236}">
                <a16:creationId xmlns:a16="http://schemas.microsoft.com/office/drawing/2014/main" id="{5CEB3A07-EBBA-4921-908A-3DEBB88DC90D}"/>
              </a:ext>
            </a:extLst>
          </p:cNvPr>
          <p:cNvSpPr txBox="1">
            <a:spLocks/>
          </p:cNvSpPr>
          <p:nvPr/>
        </p:nvSpPr>
        <p:spPr>
          <a:xfrm>
            <a:off x="635068" y="5657228"/>
            <a:ext cx="4818939" cy="5310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Razor view compilation</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
        <p:nvSpPr>
          <p:cNvPr id="10" name="Content Placeholder 2">
            <a:extLst>
              <a:ext uri="{FF2B5EF4-FFF2-40B4-BE49-F238E27FC236}">
                <a16:creationId xmlns:a16="http://schemas.microsoft.com/office/drawing/2014/main" id="{5CEB3A07-EBBA-4921-908A-3DEBB88DC90D}"/>
              </a:ext>
            </a:extLst>
          </p:cNvPr>
          <p:cNvSpPr txBox="1">
            <a:spLocks/>
          </p:cNvSpPr>
          <p:nvPr/>
        </p:nvSpPr>
        <p:spPr>
          <a:xfrm>
            <a:off x="635068" y="5074325"/>
            <a:ext cx="7559899" cy="49623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Unified MVC and Web API Controllers</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Tree>
    <p:extLst>
      <p:ext uri="{BB962C8B-B14F-4D97-AF65-F5344CB8AC3E}">
        <p14:creationId xmlns:p14="http://schemas.microsoft.com/office/powerpoint/2010/main" val="265176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What are Tag Helpers ? </a:t>
            </a:r>
            <a:endParaRPr lang="en-US" dirty="0">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655FC1EE-C769-490B-A993-3C91C66040F8}"/>
              </a:ext>
            </a:extLst>
          </p:cNvPr>
          <p:cNvSpPr txBox="1">
            <a:spLocks/>
          </p:cNvSpPr>
          <p:nvPr/>
        </p:nvSpPr>
        <p:spPr>
          <a:xfrm>
            <a:off x="169264" y="1495834"/>
            <a:ext cx="11853472" cy="470494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Tag Helpers allow server-side code to participate in rendering of HTML elements in Razor files.</a:t>
            </a:r>
          </a:p>
          <a:p>
            <a:pPr fontAlgn="base"/>
            <a:endParaRPr lang="en-US" sz="1600" dirty="0">
              <a:solidFill>
                <a:schemeClr val="tx1"/>
              </a:solidFill>
              <a:latin typeface="Segoe UI Light" panose="020B0502040204020203" pitchFamily="34" charset="0"/>
              <a:cs typeface="Segoe UI Light" panose="020B0502040204020203" pitchFamily="34" charset="0"/>
            </a:endParaRPr>
          </a:p>
          <a:p>
            <a:pPr marL="457200" indent="-45720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Target Html elements based on the element and attribute names.</a:t>
            </a:r>
          </a:p>
          <a:p>
            <a:pPr fontAlgn="base"/>
            <a:endParaRPr lang="en-US" sz="1600" dirty="0">
              <a:solidFill>
                <a:schemeClr val="tx1"/>
              </a:solidFill>
              <a:latin typeface="Segoe UI Light" panose="020B0502040204020203" pitchFamily="34" charset="0"/>
              <a:cs typeface="Segoe UI Light" panose="020B0502040204020203" pitchFamily="34" charset="0"/>
            </a:endParaRPr>
          </a:p>
          <a:p>
            <a:pPr marL="457200" indent="-45720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Reduce the explicit transition between HTML and C# in Razor files.</a:t>
            </a:r>
          </a:p>
          <a:p>
            <a:pPr fontAlgn="base"/>
            <a:endParaRPr lang="en-US" sz="1600" dirty="0">
              <a:solidFill>
                <a:schemeClr val="tx1"/>
              </a:solidFill>
              <a:latin typeface="Segoe UI Light" panose="020B0502040204020203" pitchFamily="34" charset="0"/>
              <a:cs typeface="Segoe UI Light" panose="020B0502040204020203" pitchFamily="34" charset="0"/>
            </a:endParaRPr>
          </a:p>
          <a:p>
            <a:pPr marL="457200" indent="-457200" fontAlgn="base">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Take advantages of the composition and tooling benefits of HTML in Visual Studio.</a:t>
            </a:r>
            <a:br>
              <a:rPr lang="en-US" sz="3200" dirty="0">
                <a:solidFill>
                  <a:schemeClr val="tx1"/>
                </a:solidFill>
              </a:rPr>
            </a:br>
            <a:br>
              <a:rPr lang="en-US" sz="3200" dirty="0">
                <a:solidFill>
                  <a:schemeClr val="tx1"/>
                </a:solidFill>
              </a:rPr>
            </a:br>
            <a:br>
              <a:rPr lang="en-US" sz="3200" dirty="0">
                <a:solidFill>
                  <a:schemeClr val="tx1"/>
                </a:solidFill>
              </a:rPr>
            </a:br>
            <a:br>
              <a:rPr lang="en-US" sz="3200" dirty="0">
                <a:solidFill>
                  <a:schemeClr val="tx1"/>
                </a:solidFill>
              </a:rPr>
            </a:br>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a:p>
            <a:pPr lvl="1"/>
            <a:endParaRPr lang="en-US" sz="3200" dirty="0">
              <a:solidFill>
                <a:schemeClr val="tx1"/>
              </a:solidFill>
            </a:endParaRPr>
          </a:p>
        </p:txBody>
      </p:sp>
    </p:spTree>
    <p:extLst>
      <p:ext uri="{BB962C8B-B14F-4D97-AF65-F5344CB8AC3E}">
        <p14:creationId xmlns:p14="http://schemas.microsoft.com/office/powerpoint/2010/main" val="373925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Using tag helpers</a:t>
            </a:r>
            <a:endParaRPr lang="en-US" dirty="0">
              <a:latin typeface="Segoe UI" panose="020B0502040204020203" pitchFamily="34" charset="0"/>
              <a:cs typeface="Segoe UI" panose="020B0502040204020203" pitchFamily="34" charset="0"/>
            </a:endParaRPr>
          </a:p>
        </p:txBody>
      </p:sp>
      <p:sp>
        <p:nvSpPr>
          <p:cNvPr id="5" name="Content Placeholder 2">
            <a:extLst>
              <a:ext uri="{FF2B5EF4-FFF2-40B4-BE49-F238E27FC236}">
                <a16:creationId xmlns:a16="http://schemas.microsoft.com/office/drawing/2014/main" id="{316D2F30-E450-4AC4-AF4F-05B6331FE696}"/>
              </a:ext>
            </a:extLst>
          </p:cNvPr>
          <p:cNvSpPr txBox="1">
            <a:spLocks/>
          </p:cNvSpPr>
          <p:nvPr/>
        </p:nvSpPr>
        <p:spPr>
          <a:xfrm>
            <a:off x="160339" y="1533525"/>
            <a:ext cx="11525250" cy="54108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fontAlgn="base">
              <a:buFont typeface="Arial" panose="020B0604020202020204" pitchFamily="34" charset="0"/>
              <a:buChar char="•"/>
            </a:pPr>
            <a:r>
              <a:rPr lang="en-US" sz="2800" dirty="0">
                <a:solidFill>
                  <a:schemeClr val="tx1"/>
                </a:solidFill>
                <a:latin typeface="Segoe UI Light" panose="020B0502040204020203" pitchFamily="34" charset="0"/>
                <a:cs typeface="Segoe UI Light" panose="020B0502040204020203" pitchFamily="34" charset="0"/>
              </a:rPr>
              <a:t>Asp.Net MVC 6 Include Tags Helpers for common tasks : forms, links, loading assets files (</a:t>
            </a:r>
            <a:r>
              <a:rPr lang="en-US" sz="2800" dirty="0" err="1">
                <a:solidFill>
                  <a:schemeClr val="tx1"/>
                </a:solidFill>
                <a:latin typeface="Segoe UI Light" panose="020B0502040204020203" pitchFamily="34" charset="0"/>
                <a:cs typeface="Segoe UI Light" panose="020B0502040204020203" pitchFamily="34" charset="0"/>
              </a:rPr>
              <a:t>js</a:t>
            </a:r>
            <a:r>
              <a:rPr lang="en-US" sz="2800" dirty="0">
                <a:solidFill>
                  <a:schemeClr val="tx1"/>
                </a:solidFill>
                <a:latin typeface="Segoe UI Light" panose="020B0502040204020203" pitchFamily="34" charset="0"/>
                <a:cs typeface="Segoe UI Light" panose="020B0502040204020203" pitchFamily="34" charset="0"/>
              </a:rPr>
              <a:t>, </a:t>
            </a:r>
            <a:r>
              <a:rPr lang="en-US" sz="2800" dirty="0" err="1">
                <a:solidFill>
                  <a:schemeClr val="tx1"/>
                </a:solidFill>
                <a:latin typeface="Segoe UI Light" panose="020B0502040204020203" pitchFamily="34" charset="0"/>
                <a:cs typeface="Segoe UI Light" panose="020B0502040204020203" pitchFamily="34" charset="0"/>
              </a:rPr>
              <a:t>css</a:t>
            </a:r>
            <a:r>
              <a:rPr lang="en-US" sz="2800" dirty="0">
                <a:solidFill>
                  <a:schemeClr val="tx1"/>
                </a:solidFill>
                <a:latin typeface="Segoe UI Light" panose="020B0502040204020203" pitchFamily="34" charset="0"/>
                <a:cs typeface="Segoe UI Light" panose="020B0502040204020203" pitchFamily="34" charset="0"/>
              </a:rPr>
              <a:t>), cache. </a:t>
            </a:r>
          </a:p>
          <a:p>
            <a:pPr marL="457200" indent="-457200" fontAlgn="base">
              <a:buFont typeface="Arial" panose="020B0604020202020204" pitchFamily="34" charset="0"/>
              <a:buChar char="•"/>
            </a:pPr>
            <a:r>
              <a:rPr lang="en-US" sz="2800" dirty="0">
                <a:solidFill>
                  <a:schemeClr val="tx1"/>
                </a:solidFill>
                <a:latin typeface="Segoe UI Light" panose="020B0502040204020203" pitchFamily="34" charset="0"/>
                <a:cs typeface="Segoe UI Light" panose="020B0502040204020203" pitchFamily="34" charset="0"/>
              </a:rPr>
              <a:t>Import desired Tag Helper into the Razor page</a:t>
            </a:r>
            <a:r>
              <a:rPr lang="en-US" dirty="0">
                <a:solidFill>
                  <a:schemeClr val="tx1"/>
                </a:solidFill>
                <a:latin typeface="Segoe UI Light" panose="020B0502040204020203" pitchFamily="34" charset="0"/>
                <a:cs typeface="Segoe UI Light" panose="020B0502040204020203" pitchFamily="34" charset="0"/>
              </a:rPr>
              <a:t>:</a:t>
            </a:r>
          </a:p>
          <a:p>
            <a:pPr marL="457200" indent="-457200" fontAlgn="base">
              <a:buFont typeface="Arial" panose="020B0604020202020204" pitchFamily="34" charset="0"/>
              <a:buChar char="•"/>
            </a:pPr>
            <a:endParaRPr lang="en-US" dirty="0">
              <a:solidFill>
                <a:schemeClr val="tx1"/>
              </a:solidFill>
              <a:latin typeface="Segoe UI Light" panose="020B0502040204020203" pitchFamily="34" charset="0"/>
              <a:cs typeface="Segoe UI Light" panose="020B0502040204020203" pitchFamily="34" charset="0"/>
            </a:endParaRPr>
          </a:p>
          <a:p>
            <a:pPr marL="457200" indent="-457200" fontAlgn="base">
              <a:buFont typeface="Arial" panose="020B0604020202020204" pitchFamily="34" charset="0"/>
              <a:buChar char="•"/>
            </a:pPr>
            <a:r>
              <a:rPr lang="en-US" sz="2800" dirty="0">
                <a:solidFill>
                  <a:schemeClr val="tx1"/>
                </a:solidFill>
                <a:latin typeface="Segoe UI Light" panose="020B0502040204020203" pitchFamily="34" charset="0"/>
                <a:cs typeface="Segoe UI Light" panose="020B0502040204020203" pitchFamily="34" charset="0"/>
              </a:rPr>
              <a:t>Optional specify a prefix to enable for Tag helpers processing</a:t>
            </a:r>
          </a:p>
          <a:p>
            <a:pPr marL="457200" indent="-457200" fontAlgn="base">
              <a:buFont typeface="Arial" panose="020B0604020202020204" pitchFamily="34" charset="0"/>
              <a:buChar char="•"/>
            </a:pPr>
            <a:endParaRPr lang="en-US" dirty="0">
              <a:solidFill>
                <a:schemeClr val="tx1"/>
              </a:solidFill>
              <a:latin typeface="Segoe UI Light" panose="020B0502040204020203" pitchFamily="34" charset="0"/>
              <a:cs typeface="Segoe UI Light" panose="020B0502040204020203" pitchFamily="34" charset="0"/>
            </a:endParaRPr>
          </a:p>
          <a:p>
            <a:pPr marL="457200" indent="-457200" fontAlgn="base">
              <a:buFont typeface="Arial" panose="020B0604020202020204" pitchFamily="34" charset="0"/>
              <a:buChar char="•"/>
            </a:pPr>
            <a:r>
              <a:rPr lang="en-US" sz="2800" dirty="0">
                <a:solidFill>
                  <a:schemeClr val="tx1"/>
                </a:solidFill>
                <a:latin typeface="Segoe UI Light" panose="020B0502040204020203" pitchFamily="34" charset="0"/>
                <a:cs typeface="Segoe UI Light" panose="020B0502040204020203" pitchFamily="34" charset="0"/>
              </a:rPr>
              <a:t>Use Like HTML</a:t>
            </a:r>
          </a:p>
          <a:p>
            <a:pPr fontAlgn="base"/>
            <a:endParaRPr lang="en-US" dirty="0">
              <a:solidFill>
                <a:schemeClr val="tx1"/>
              </a:solidFill>
            </a:endParaRPr>
          </a:p>
          <a:p>
            <a:pPr fontAlgn="base"/>
            <a:endParaRPr lang="en-US" dirty="0">
              <a:solidFill>
                <a:schemeClr val="tx1"/>
              </a:solidFill>
            </a:endParaRPr>
          </a:p>
          <a:p>
            <a:pPr fontAlgn="base"/>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p:txBody>
      </p:sp>
      <p:pic>
        <p:nvPicPr>
          <p:cNvPr id="6" name="Imagen 5">
            <a:extLst>
              <a:ext uri="{FF2B5EF4-FFF2-40B4-BE49-F238E27FC236}">
                <a16:creationId xmlns:a16="http://schemas.microsoft.com/office/drawing/2014/main" id="{116D4AB8-1E69-4F9C-A7B3-584642571AA0}"/>
              </a:ext>
            </a:extLst>
          </p:cNvPr>
          <p:cNvPicPr>
            <a:picLocks noChangeAspect="1"/>
          </p:cNvPicPr>
          <p:nvPr/>
        </p:nvPicPr>
        <p:blipFill>
          <a:blip r:embed="rId2"/>
          <a:stretch>
            <a:fillRect/>
          </a:stretch>
        </p:blipFill>
        <p:spPr>
          <a:xfrm>
            <a:off x="656893" y="2994006"/>
            <a:ext cx="8286810" cy="485623"/>
          </a:xfrm>
          <a:prstGeom prst="rect">
            <a:avLst/>
          </a:prstGeom>
        </p:spPr>
      </p:pic>
      <p:pic>
        <p:nvPicPr>
          <p:cNvPr id="7" name="Imagen 6">
            <a:extLst>
              <a:ext uri="{FF2B5EF4-FFF2-40B4-BE49-F238E27FC236}">
                <a16:creationId xmlns:a16="http://schemas.microsoft.com/office/drawing/2014/main" id="{4C0DB991-D2BC-4A01-968E-D3C4E6F9E7F4}"/>
              </a:ext>
            </a:extLst>
          </p:cNvPr>
          <p:cNvPicPr>
            <a:picLocks noChangeAspect="1"/>
          </p:cNvPicPr>
          <p:nvPr/>
        </p:nvPicPr>
        <p:blipFill>
          <a:blip r:embed="rId3"/>
          <a:stretch>
            <a:fillRect/>
          </a:stretch>
        </p:blipFill>
        <p:spPr>
          <a:xfrm>
            <a:off x="656893" y="4041437"/>
            <a:ext cx="7398345" cy="492723"/>
          </a:xfrm>
          <a:prstGeom prst="rect">
            <a:avLst/>
          </a:prstGeom>
        </p:spPr>
      </p:pic>
      <p:pic>
        <p:nvPicPr>
          <p:cNvPr id="8" name="Imagen 7">
            <a:extLst>
              <a:ext uri="{FF2B5EF4-FFF2-40B4-BE49-F238E27FC236}">
                <a16:creationId xmlns:a16="http://schemas.microsoft.com/office/drawing/2014/main" id="{FE9BBB7D-2918-451C-AE07-A0D34E19FF9C}"/>
              </a:ext>
            </a:extLst>
          </p:cNvPr>
          <p:cNvPicPr>
            <a:picLocks noChangeAspect="1"/>
          </p:cNvPicPr>
          <p:nvPr/>
        </p:nvPicPr>
        <p:blipFill>
          <a:blip r:embed="rId4"/>
          <a:stretch>
            <a:fillRect/>
          </a:stretch>
        </p:blipFill>
        <p:spPr>
          <a:xfrm>
            <a:off x="269239" y="5134172"/>
            <a:ext cx="8443118" cy="1022981"/>
          </a:xfrm>
          <a:prstGeom prst="rect">
            <a:avLst/>
          </a:prstGeom>
        </p:spPr>
      </p:pic>
    </p:spTree>
    <p:extLst>
      <p:ext uri="{BB962C8B-B14F-4D97-AF65-F5344CB8AC3E}">
        <p14:creationId xmlns:p14="http://schemas.microsoft.com/office/powerpoint/2010/main" val="76059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5179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Tag Helper Example	</a:t>
            </a:r>
            <a:endParaRPr lang="en-US"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F1ADF77B-F3CC-4547-8DC5-24B400441F94}"/>
              </a:ext>
            </a:extLst>
          </p:cNvPr>
          <p:cNvPicPr>
            <a:picLocks noChangeAspect="1"/>
          </p:cNvPicPr>
          <p:nvPr/>
        </p:nvPicPr>
        <p:blipFill rotWithShape="1">
          <a:blip r:embed="rId2"/>
          <a:srcRect r="14307"/>
          <a:stretch/>
        </p:blipFill>
        <p:spPr>
          <a:xfrm>
            <a:off x="1325511" y="1207883"/>
            <a:ext cx="7119242" cy="5057924"/>
          </a:xfrm>
          <a:prstGeom prst="rect">
            <a:avLst/>
          </a:prstGeom>
        </p:spPr>
      </p:pic>
    </p:spTree>
    <p:extLst>
      <p:ext uri="{BB962C8B-B14F-4D97-AF65-F5344CB8AC3E}">
        <p14:creationId xmlns:p14="http://schemas.microsoft.com/office/powerpoint/2010/main" val="87021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Tag Helper Example	</a:t>
            </a:r>
            <a:endParaRPr lang="en-US" dirty="0">
              <a:latin typeface="Segoe UI" panose="020B0502040204020203" pitchFamily="34" charset="0"/>
              <a:cs typeface="Segoe UI" panose="020B0502040204020203" pitchFamily="34" charset="0"/>
            </a:endParaRPr>
          </a:p>
        </p:txBody>
      </p:sp>
      <p:pic>
        <p:nvPicPr>
          <p:cNvPr id="4" name="Imagen 3">
            <a:extLst>
              <a:ext uri="{FF2B5EF4-FFF2-40B4-BE49-F238E27FC236}">
                <a16:creationId xmlns:a16="http://schemas.microsoft.com/office/drawing/2014/main" id="{7711B5FC-5CCA-41C9-9781-9A8D7569084A}"/>
              </a:ext>
            </a:extLst>
          </p:cNvPr>
          <p:cNvPicPr>
            <a:picLocks noChangeAspect="1"/>
          </p:cNvPicPr>
          <p:nvPr/>
        </p:nvPicPr>
        <p:blipFill>
          <a:blip r:embed="rId2"/>
          <a:stretch>
            <a:fillRect/>
          </a:stretch>
        </p:blipFill>
        <p:spPr>
          <a:xfrm>
            <a:off x="103414" y="2326136"/>
            <a:ext cx="11238779" cy="766882"/>
          </a:xfrm>
          <a:prstGeom prst="rect">
            <a:avLst/>
          </a:prstGeom>
        </p:spPr>
      </p:pic>
      <p:sp>
        <p:nvSpPr>
          <p:cNvPr id="5" name="Rectángulo 4">
            <a:extLst>
              <a:ext uri="{FF2B5EF4-FFF2-40B4-BE49-F238E27FC236}">
                <a16:creationId xmlns:a16="http://schemas.microsoft.com/office/drawing/2014/main" id="{E12CB70E-56AE-41C1-890C-93E57A2E6B7F}"/>
              </a:ext>
            </a:extLst>
          </p:cNvPr>
          <p:cNvSpPr/>
          <p:nvPr/>
        </p:nvSpPr>
        <p:spPr>
          <a:xfrm>
            <a:off x="269239" y="1838356"/>
            <a:ext cx="8133044" cy="584775"/>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From Razor</a:t>
            </a:r>
            <a:endParaRPr lang="en-US" sz="3200" dirty="0"/>
          </a:p>
        </p:txBody>
      </p:sp>
      <p:sp>
        <p:nvSpPr>
          <p:cNvPr id="6" name="Rectángulo 5">
            <a:extLst>
              <a:ext uri="{FF2B5EF4-FFF2-40B4-BE49-F238E27FC236}">
                <a16:creationId xmlns:a16="http://schemas.microsoft.com/office/drawing/2014/main" id="{161DE884-1DB5-4F72-AE7B-DAECD127718E}"/>
              </a:ext>
            </a:extLst>
          </p:cNvPr>
          <p:cNvSpPr/>
          <p:nvPr/>
        </p:nvSpPr>
        <p:spPr>
          <a:xfrm>
            <a:off x="269239" y="3603286"/>
            <a:ext cx="10291185" cy="584775"/>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If we try to pass a number to all-caps property, we get</a:t>
            </a:r>
            <a:endParaRPr lang="en-US" sz="3200" dirty="0"/>
          </a:p>
        </p:txBody>
      </p:sp>
      <p:pic>
        <p:nvPicPr>
          <p:cNvPr id="3" name="Imagen 2">
            <a:extLst>
              <a:ext uri="{FF2B5EF4-FFF2-40B4-BE49-F238E27FC236}">
                <a16:creationId xmlns:a16="http://schemas.microsoft.com/office/drawing/2014/main" id="{0E6DB423-8BA0-499B-BD14-54F12C0E0805}"/>
              </a:ext>
            </a:extLst>
          </p:cNvPr>
          <p:cNvPicPr>
            <a:picLocks noChangeAspect="1"/>
          </p:cNvPicPr>
          <p:nvPr/>
        </p:nvPicPr>
        <p:blipFill>
          <a:blip r:embed="rId3"/>
          <a:stretch>
            <a:fillRect/>
          </a:stretch>
        </p:blipFill>
        <p:spPr>
          <a:xfrm>
            <a:off x="269239" y="4152049"/>
            <a:ext cx="7677150" cy="781050"/>
          </a:xfrm>
          <a:prstGeom prst="rect">
            <a:avLst/>
          </a:prstGeom>
        </p:spPr>
      </p:pic>
    </p:spTree>
    <p:extLst>
      <p:ext uri="{BB962C8B-B14F-4D97-AF65-F5344CB8AC3E}">
        <p14:creationId xmlns:p14="http://schemas.microsoft.com/office/powerpoint/2010/main" val="137356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Tag Helper Example	</a:t>
            </a:r>
            <a:endParaRPr lang="en-US" dirty="0">
              <a:latin typeface="Segoe UI" panose="020B0502040204020203" pitchFamily="34" charset="0"/>
              <a:cs typeface="Segoe UI" panose="020B0502040204020203" pitchFamily="34" charset="0"/>
            </a:endParaRPr>
          </a:p>
        </p:txBody>
      </p:sp>
      <p:pic>
        <p:nvPicPr>
          <p:cNvPr id="7" name="Imagen 6">
            <a:extLst>
              <a:ext uri="{FF2B5EF4-FFF2-40B4-BE49-F238E27FC236}">
                <a16:creationId xmlns:a16="http://schemas.microsoft.com/office/drawing/2014/main" id="{E51227B3-A579-4635-B335-E5D8C4F210DF}"/>
              </a:ext>
            </a:extLst>
          </p:cNvPr>
          <p:cNvPicPr>
            <a:picLocks noChangeAspect="1"/>
          </p:cNvPicPr>
          <p:nvPr/>
        </p:nvPicPr>
        <p:blipFill>
          <a:blip r:embed="rId2"/>
          <a:stretch>
            <a:fillRect/>
          </a:stretch>
        </p:blipFill>
        <p:spPr>
          <a:xfrm>
            <a:off x="2225898" y="1306091"/>
            <a:ext cx="6757116" cy="4914266"/>
          </a:xfrm>
          <a:prstGeom prst="rect">
            <a:avLst/>
          </a:prstGeom>
        </p:spPr>
      </p:pic>
    </p:spTree>
    <p:extLst>
      <p:ext uri="{BB962C8B-B14F-4D97-AF65-F5344CB8AC3E}">
        <p14:creationId xmlns:p14="http://schemas.microsoft.com/office/powerpoint/2010/main" val="208312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ASP. Net Core – MVC6	</a:t>
            </a:r>
            <a:endParaRPr lang="en-US" dirty="0">
              <a:latin typeface="Segoe UI" panose="020B0502040204020203" pitchFamily="34" charset="0"/>
              <a:cs typeface="Segoe UI" panose="020B0502040204020203" pitchFamily="34" charset="0"/>
            </a:endParaRPr>
          </a:p>
        </p:txBody>
      </p:sp>
      <p:pic>
        <p:nvPicPr>
          <p:cNvPr id="2050" name="Picture 2" descr="Unlimited Power">
            <a:extLst>
              <a:ext uri="{FF2B5EF4-FFF2-40B4-BE49-F238E27FC236}">
                <a16:creationId xmlns:a16="http://schemas.microsoft.com/office/drawing/2014/main" id="{345C3253-81B7-4D93-9C73-5074CCD556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175315"/>
            <a:ext cx="12192000" cy="516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53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a:xfrm>
            <a:off x="269239" y="365126"/>
            <a:ext cx="11653522" cy="729578"/>
          </a:xfrm>
        </p:spPr>
        <p:txBody>
          <a:bodyPr/>
          <a:lstStyle/>
          <a:p>
            <a:r>
              <a:rPr lang="en-US" dirty="0"/>
              <a:t>Mvc Pattern - Traditional MVC (In theory)</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859" y="1385170"/>
            <a:ext cx="5556283" cy="4930343"/>
          </a:xfrm>
          <a:prstGeom prst="rect">
            <a:avLst/>
          </a:prstGeom>
        </p:spPr>
      </p:pic>
    </p:spTree>
    <p:extLst>
      <p:ext uri="{BB962C8B-B14F-4D97-AF65-F5344CB8AC3E}">
        <p14:creationId xmlns:p14="http://schemas.microsoft.com/office/powerpoint/2010/main" val="323200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AB1DCA4A-F638-4178-BE23-C0A5A1B175EE}"/>
              </a:ext>
            </a:extLst>
          </p:cNvPr>
          <p:cNvSpPr/>
          <p:nvPr/>
        </p:nvSpPr>
        <p:spPr>
          <a:xfrm>
            <a:off x="508323" y="1677578"/>
            <a:ext cx="11414437" cy="1077218"/>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What about the common views like menu, breadcrumbs and so on..</a:t>
            </a:r>
            <a:endParaRPr lang="en-US" dirty="0"/>
          </a:p>
        </p:txBody>
      </p:sp>
      <p:sp>
        <p:nvSpPr>
          <p:cNvPr id="7" name="Rectángulo 6">
            <a:extLst>
              <a:ext uri="{FF2B5EF4-FFF2-40B4-BE49-F238E27FC236}">
                <a16:creationId xmlns:a16="http://schemas.microsoft.com/office/drawing/2014/main" id="{A231B2EE-55FB-4B77-A2C1-320C0A2D54F8}"/>
              </a:ext>
            </a:extLst>
          </p:cNvPr>
          <p:cNvSpPr/>
          <p:nvPr/>
        </p:nvSpPr>
        <p:spPr>
          <a:xfrm>
            <a:off x="609549" y="2828476"/>
            <a:ext cx="10762496" cy="1569660"/>
          </a:xfrm>
          <a:prstGeom prst="rect">
            <a:avLst/>
          </a:prstGeom>
        </p:spPr>
        <p:txBody>
          <a:bodyPr wrap="square">
            <a:spAutoFit/>
          </a:bodyPr>
          <a:lstStyle/>
          <a:p>
            <a:r>
              <a:rPr lang="en-US" sz="3200" b="1" dirty="0">
                <a:latin typeface="Segoe UI Light" panose="020B0502040204020203" pitchFamily="34" charset="0"/>
                <a:cs typeface="Segoe UI Light" panose="020B0502040204020203" pitchFamily="34" charset="0"/>
              </a:rPr>
              <a:t>Solutions</a:t>
            </a:r>
            <a:r>
              <a:rPr lang="en-US" sz="3200" dirty="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Child Actions</a:t>
            </a: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Html Helpers </a:t>
            </a:r>
            <a:endParaRPr lang="en-US" sz="3200" dirty="0"/>
          </a:p>
        </p:txBody>
      </p:sp>
      <p:sp>
        <p:nvSpPr>
          <p:cNvPr id="8" name="Rectángulo 7">
            <a:extLst>
              <a:ext uri="{FF2B5EF4-FFF2-40B4-BE49-F238E27FC236}">
                <a16:creationId xmlns:a16="http://schemas.microsoft.com/office/drawing/2014/main" id="{A875D1DF-E685-4505-B48B-92AEC3ABCFE4}"/>
              </a:ext>
            </a:extLst>
          </p:cNvPr>
          <p:cNvSpPr/>
          <p:nvPr/>
        </p:nvSpPr>
        <p:spPr>
          <a:xfrm>
            <a:off x="609549" y="4632215"/>
            <a:ext cx="11313211" cy="1077218"/>
          </a:xfrm>
          <a:prstGeom prst="rect">
            <a:avLst/>
          </a:prstGeom>
        </p:spPr>
        <p:txBody>
          <a:bodyPr wrap="square">
            <a:spAutoFit/>
          </a:bodyPr>
          <a:lstStyle/>
          <a:p>
            <a:r>
              <a:rPr lang="en-US" sz="3200" dirty="0">
                <a:solidFill>
                  <a:srgbClr val="7030A0"/>
                </a:solidFill>
                <a:latin typeface="Segoe UI Light" panose="020B0502040204020203" pitchFamily="34" charset="0"/>
                <a:cs typeface="Segoe UI Light" panose="020B0502040204020203" pitchFamily="34" charset="0"/>
              </a:rPr>
              <a:t>View components are really a mesh of both HtmlHelper and child actions.</a:t>
            </a:r>
          </a:p>
        </p:txBody>
      </p:sp>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View Components – The reusable problem</a:t>
            </a:r>
          </a:p>
        </p:txBody>
      </p:sp>
    </p:spTree>
    <p:extLst>
      <p:ext uri="{BB962C8B-B14F-4D97-AF65-F5344CB8AC3E}">
        <p14:creationId xmlns:p14="http://schemas.microsoft.com/office/powerpoint/2010/main" val="10068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a:xfrm>
            <a:off x="269239" y="365126"/>
            <a:ext cx="11653522" cy="684502"/>
          </a:xfrm>
        </p:spPr>
        <p:txBody>
          <a:bodyPr/>
          <a:lstStyle/>
          <a:p>
            <a:r>
              <a:rPr lang="en-US" sz="4000" dirty="0">
                <a:latin typeface="Segoe UI" panose="020B0502040204020203" pitchFamily="34" charset="0"/>
                <a:cs typeface="Segoe UI" panose="020B0502040204020203" pitchFamily="34" charset="0"/>
              </a:rPr>
              <a:t>View components - Benefits</a:t>
            </a:r>
            <a:br>
              <a:rPr lang="en-US" sz="4000"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10" name="Rectángulo 9">
            <a:extLst>
              <a:ext uri="{FF2B5EF4-FFF2-40B4-BE49-F238E27FC236}">
                <a16:creationId xmlns:a16="http://schemas.microsoft.com/office/drawing/2014/main" id="{9A151C99-8D54-42CD-A770-2FF585006399}"/>
              </a:ext>
            </a:extLst>
          </p:cNvPr>
          <p:cNvSpPr/>
          <p:nvPr/>
        </p:nvSpPr>
        <p:spPr>
          <a:xfrm>
            <a:off x="269239" y="1796183"/>
            <a:ext cx="6673850" cy="584775"/>
          </a:xfrm>
          <a:prstGeom prst="rect">
            <a:avLst/>
          </a:prstGeom>
        </p:spPr>
        <p:txBody>
          <a:bodyPr wrap="square">
            <a:spAutoFit/>
          </a:bodyPr>
          <a:lstStyle/>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Dependency injection</a:t>
            </a:r>
            <a:endParaRPr lang="en-US" sz="3200" dirty="0"/>
          </a:p>
        </p:txBody>
      </p:sp>
      <p:sp>
        <p:nvSpPr>
          <p:cNvPr id="5" name="Rectángulo 4">
            <a:extLst>
              <a:ext uri="{FF2B5EF4-FFF2-40B4-BE49-F238E27FC236}">
                <a16:creationId xmlns:a16="http://schemas.microsoft.com/office/drawing/2014/main" id="{213A6E8B-E8D3-4BF5-883B-86704FC1A38E}"/>
              </a:ext>
            </a:extLst>
          </p:cNvPr>
          <p:cNvSpPr/>
          <p:nvPr/>
        </p:nvSpPr>
        <p:spPr>
          <a:xfrm>
            <a:off x="269239" y="2942498"/>
            <a:ext cx="6673850" cy="584775"/>
          </a:xfrm>
          <a:prstGeom prst="rect">
            <a:avLst/>
          </a:prstGeom>
        </p:spPr>
        <p:txBody>
          <a:bodyPr wrap="square">
            <a:spAutoFit/>
          </a:bodyPr>
          <a:lstStyle/>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Testing</a:t>
            </a:r>
          </a:p>
        </p:txBody>
      </p:sp>
      <p:sp>
        <p:nvSpPr>
          <p:cNvPr id="6" name="Rectángulo 5">
            <a:extLst>
              <a:ext uri="{FF2B5EF4-FFF2-40B4-BE49-F238E27FC236}">
                <a16:creationId xmlns:a16="http://schemas.microsoft.com/office/drawing/2014/main" id="{B40B17D9-457E-4786-AA18-BE64A2C567CE}"/>
              </a:ext>
            </a:extLst>
          </p:cNvPr>
          <p:cNvSpPr/>
          <p:nvPr/>
        </p:nvSpPr>
        <p:spPr>
          <a:xfrm>
            <a:off x="269239" y="4088813"/>
            <a:ext cx="6673850" cy="584775"/>
          </a:xfrm>
          <a:prstGeom prst="rect">
            <a:avLst/>
          </a:prstGeom>
        </p:spPr>
        <p:txBody>
          <a:bodyPr wrap="square">
            <a:spAutoFit/>
          </a:bodyPr>
          <a:lstStyle/>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Async full support </a:t>
            </a:r>
          </a:p>
        </p:txBody>
      </p:sp>
    </p:spTree>
    <p:extLst>
      <p:ext uri="{BB962C8B-B14F-4D97-AF65-F5344CB8AC3E}">
        <p14:creationId xmlns:p14="http://schemas.microsoft.com/office/powerpoint/2010/main" val="36662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a:t>
            </a:r>
          </a:p>
        </p:txBody>
      </p:sp>
      <p:sp>
        <p:nvSpPr>
          <p:cNvPr id="5" name="Rectángulo 4">
            <a:extLst>
              <a:ext uri="{FF2B5EF4-FFF2-40B4-BE49-F238E27FC236}">
                <a16:creationId xmlns:a16="http://schemas.microsoft.com/office/drawing/2014/main" id="{C7BCC97E-E439-40FA-BF1D-AF1A8AE73B09}"/>
              </a:ext>
            </a:extLst>
          </p:cNvPr>
          <p:cNvSpPr/>
          <p:nvPr/>
        </p:nvSpPr>
        <p:spPr>
          <a:xfrm>
            <a:off x="418011" y="1446600"/>
            <a:ext cx="11504750" cy="4524315"/>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The view component class</a:t>
            </a:r>
          </a:p>
          <a:p>
            <a:r>
              <a:rPr lang="en-US" sz="3200" dirty="0">
                <a:latin typeface="Segoe UI Light" panose="020B0502040204020203" pitchFamily="34" charset="0"/>
                <a:cs typeface="Segoe UI Light" panose="020B0502040204020203" pitchFamily="34" charset="0"/>
              </a:rPr>
              <a:t>A view component class can be created by any of the following:</a:t>
            </a: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Deriving from ViewComponent</a:t>
            </a:r>
          </a:p>
          <a:p>
            <a:endParaRPr lang="en-US" sz="32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Decorating a class with the [ViewComponent] attribute, or deriving from a class with the [ViewComponent] attribute</a:t>
            </a:r>
          </a:p>
          <a:p>
            <a:endParaRPr lang="en-US" sz="32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Creating a class where the name ends with the suffix ViewComponent</a:t>
            </a:r>
            <a:endParaRPr lang="en-US" sz="3200" dirty="0"/>
          </a:p>
        </p:txBody>
      </p:sp>
    </p:spTree>
    <p:extLst>
      <p:ext uri="{BB962C8B-B14F-4D97-AF65-F5344CB8AC3E}">
        <p14:creationId xmlns:p14="http://schemas.microsoft.com/office/powerpoint/2010/main" val="36313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a:t>
            </a:r>
          </a:p>
        </p:txBody>
      </p:sp>
      <p:sp>
        <p:nvSpPr>
          <p:cNvPr id="7" name="Rectángulo 6">
            <a:extLst>
              <a:ext uri="{FF2B5EF4-FFF2-40B4-BE49-F238E27FC236}">
                <a16:creationId xmlns:a16="http://schemas.microsoft.com/office/drawing/2014/main" id="{0D58B69A-445A-47AC-B6C8-D4D3977F0656}"/>
              </a:ext>
            </a:extLst>
          </p:cNvPr>
          <p:cNvSpPr/>
          <p:nvPr/>
        </p:nvSpPr>
        <p:spPr>
          <a:xfrm>
            <a:off x="269239" y="2429763"/>
            <a:ext cx="11349446" cy="2062103"/>
          </a:xfrm>
          <a:prstGeom prst="rect">
            <a:avLst/>
          </a:prstGeom>
        </p:spPr>
        <p:txBody>
          <a:bodyPr wrap="square">
            <a:spAutoFit/>
          </a:bodyPr>
          <a:lstStyle/>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Fully supports constructor dependency injection</a:t>
            </a:r>
          </a:p>
          <a:p>
            <a:endParaRPr lang="en-US" sz="32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Does not take part in the controller lifecycle, which means you can't use filters in a view component</a:t>
            </a:r>
          </a:p>
        </p:txBody>
      </p:sp>
    </p:spTree>
    <p:extLst>
      <p:ext uri="{BB962C8B-B14F-4D97-AF65-F5344CB8AC3E}">
        <p14:creationId xmlns:p14="http://schemas.microsoft.com/office/powerpoint/2010/main" val="384325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B1A9DDC-D1A0-4C81-BADC-0BFF4F9926DE}"/>
              </a:ext>
            </a:extLst>
          </p:cNvPr>
          <p:cNvPicPr>
            <a:picLocks noChangeAspect="1"/>
          </p:cNvPicPr>
          <p:nvPr/>
        </p:nvPicPr>
        <p:blipFill rotWithShape="1">
          <a:blip r:embed="rId2"/>
          <a:srcRect r="40635"/>
          <a:stretch/>
        </p:blipFill>
        <p:spPr>
          <a:xfrm>
            <a:off x="1597349" y="1189176"/>
            <a:ext cx="8332262" cy="5132898"/>
          </a:xfrm>
          <a:prstGeom prst="rect">
            <a:avLst/>
          </a:prstGeom>
        </p:spPr>
      </p:pic>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a:t>
            </a:r>
          </a:p>
        </p:txBody>
      </p:sp>
    </p:spTree>
    <p:extLst>
      <p:ext uri="{BB962C8B-B14F-4D97-AF65-F5344CB8AC3E}">
        <p14:creationId xmlns:p14="http://schemas.microsoft.com/office/powerpoint/2010/main" val="702623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About me !</a:t>
            </a:r>
          </a:p>
        </p:txBody>
      </p:sp>
      <p:sp>
        <p:nvSpPr>
          <p:cNvPr id="4" name="Rectángulo 3">
            <a:extLst>
              <a:ext uri="{FF2B5EF4-FFF2-40B4-BE49-F238E27FC236}">
                <a16:creationId xmlns:a16="http://schemas.microsoft.com/office/drawing/2014/main" id="{BE512314-8A25-40F7-9A2F-8212DFC63D8F}"/>
              </a:ext>
            </a:extLst>
          </p:cNvPr>
          <p:cNvSpPr/>
          <p:nvPr/>
        </p:nvSpPr>
        <p:spPr>
          <a:xfrm>
            <a:off x="269239" y="1348511"/>
            <a:ext cx="7284558" cy="707886"/>
          </a:xfrm>
          <a:prstGeom prst="rect">
            <a:avLst/>
          </a:prstGeom>
        </p:spPr>
        <p:txBody>
          <a:bodyPr wrap="none">
            <a:spAutoFit/>
          </a:bodyPr>
          <a:lstStyle/>
          <a:p>
            <a:r>
              <a:rPr lang="en-US" sz="4000" dirty="0">
                <a:latin typeface="Segoe UI" panose="020B0502040204020203" pitchFamily="34" charset="0"/>
                <a:cs typeface="Segoe UI" panose="020B0502040204020203" pitchFamily="34" charset="0"/>
              </a:rPr>
              <a:t>David Revoledo| @deirevoledo </a:t>
            </a:r>
          </a:p>
        </p:txBody>
      </p:sp>
      <p:pic>
        <p:nvPicPr>
          <p:cNvPr id="5" name="Imagen 4">
            <a:extLst>
              <a:ext uri="{FF2B5EF4-FFF2-40B4-BE49-F238E27FC236}">
                <a16:creationId xmlns:a16="http://schemas.microsoft.com/office/drawing/2014/main" id="{66365F19-86EF-44BB-AC03-B52A667A4C05}"/>
              </a:ext>
            </a:extLst>
          </p:cNvPr>
          <p:cNvPicPr>
            <a:picLocks noChangeAspect="1"/>
          </p:cNvPicPr>
          <p:nvPr/>
        </p:nvPicPr>
        <p:blipFill>
          <a:blip r:embed="rId2"/>
          <a:stretch>
            <a:fillRect/>
          </a:stretch>
        </p:blipFill>
        <p:spPr>
          <a:xfrm>
            <a:off x="9211231" y="1223250"/>
            <a:ext cx="2711529" cy="2633923"/>
          </a:xfrm>
          <a:prstGeom prst="rect">
            <a:avLst/>
          </a:prstGeom>
        </p:spPr>
      </p:pic>
      <p:sp>
        <p:nvSpPr>
          <p:cNvPr id="6" name="Content Placeholder 6">
            <a:extLst>
              <a:ext uri="{FF2B5EF4-FFF2-40B4-BE49-F238E27FC236}">
                <a16:creationId xmlns:a16="http://schemas.microsoft.com/office/drawing/2014/main" id="{49ED9B92-0179-4454-83F0-E56E36B794D8}"/>
              </a:ext>
            </a:extLst>
          </p:cNvPr>
          <p:cNvSpPr txBox="1">
            <a:spLocks/>
          </p:cNvSpPr>
          <p:nvPr/>
        </p:nvSpPr>
        <p:spPr>
          <a:xfrm>
            <a:off x="310148" y="2008270"/>
            <a:ext cx="11033042" cy="41651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Segoe UI" panose="020B0502040204020203" pitchFamily="34" charset="0"/>
                <a:cs typeface="Segoe UI" panose="020B0502040204020203" pitchFamily="34" charset="0"/>
              </a:rPr>
              <a:t>CEO – </a:t>
            </a:r>
            <a:r>
              <a:rPr lang="en-US" sz="2800" dirty="0" err="1">
                <a:latin typeface="Segoe UI" panose="020B0502040204020203" pitchFamily="34" charset="0"/>
                <a:cs typeface="Segoe UI" panose="020B0502040204020203" pitchFamily="34" charset="0"/>
              </a:rPr>
              <a:t>DGenix</a:t>
            </a:r>
            <a:endParaRPr lang="en-US" sz="2800" dirty="0">
              <a:latin typeface="Segoe UI" panose="020B0502040204020203" pitchFamily="34" charset="0"/>
              <a:cs typeface="Segoe UI" panose="020B0502040204020203" pitchFamily="34" charset="0"/>
            </a:endParaRPr>
          </a:p>
          <a:p>
            <a:endParaRPr lang="en-US" sz="2800" dirty="0">
              <a:latin typeface="Segoe UI" panose="020B0502040204020203" pitchFamily="34" charset="0"/>
              <a:cs typeface="Segoe UI" panose="020B0502040204020203" pitchFamily="34" charset="0"/>
            </a:endParaRPr>
          </a:p>
          <a:p>
            <a:r>
              <a:rPr lang="en-US" sz="2800" dirty="0">
                <a:latin typeface="Segoe UI Light" panose="020B0502040204020203" pitchFamily="34" charset="0"/>
                <a:cs typeface="Segoe UI Light" panose="020B0502040204020203" pitchFamily="34" charset="0"/>
              </a:rPr>
              <a:t>Net Tech Lead</a:t>
            </a:r>
          </a:p>
          <a:p>
            <a:pPr marL="799946" lvl="1" indent="-3429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Specializes in ASP.NET &amp; JavaScript</a:t>
            </a:r>
          </a:p>
          <a:p>
            <a:pPr marL="457046" lvl="1"/>
            <a:endParaRPr lang="en-US" sz="2800" dirty="0">
              <a:latin typeface="Segoe UI Light" panose="020B0502040204020203" pitchFamily="34" charset="0"/>
              <a:cs typeface="Segoe UI Light" panose="020B0502040204020203" pitchFamily="34" charset="0"/>
            </a:endParaRPr>
          </a:p>
          <a:p>
            <a:pPr marL="799946" lvl="1" indent="-3429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Experience in .NET training</a:t>
            </a:r>
          </a:p>
          <a:p>
            <a:pPr marL="457046" lvl="1"/>
            <a:endParaRPr lang="en-US" sz="2800" dirty="0">
              <a:latin typeface="Segoe UI Light" panose="020B0502040204020203" pitchFamily="34" charset="0"/>
              <a:cs typeface="Segoe UI Light" panose="020B0502040204020203" pitchFamily="34" charset="0"/>
            </a:endParaRPr>
          </a:p>
          <a:p>
            <a:pPr marL="799946" lvl="1" indent="-342900">
              <a:buFont typeface="Arial" panose="020B0604020202020204" pitchFamily="34" charset="0"/>
              <a:buChar char="•"/>
            </a:pPr>
            <a:r>
              <a:rPr lang="en-US" sz="2800" dirty="0">
                <a:latin typeface="Segoe UI Light" panose="020B0502040204020203" pitchFamily="34" charset="0"/>
                <a:cs typeface="Segoe UI Light" panose="020B0502040204020203" pitchFamily="34" charset="0"/>
              </a:rPr>
              <a:t>Clean coder, Microsoft fanatic, Avid learner</a:t>
            </a:r>
          </a:p>
          <a:p>
            <a:pPr marL="457046" lvl="1"/>
            <a:endParaRPr lang="en-US" sz="2800" dirty="0">
              <a:latin typeface="Segoe UI" panose="020B0502040204020203" pitchFamily="34" charset="0"/>
              <a:cs typeface="Segoe UI" panose="020B0502040204020203" pitchFamily="34" charset="0"/>
            </a:endParaRPr>
          </a:p>
          <a:p>
            <a:pPr marL="457046" lvl="1"/>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1121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 - </a:t>
            </a:r>
            <a:r>
              <a:rPr lang="en-US" sz="4000" b="1" dirty="0">
                <a:latin typeface="Segoe UI Light" panose="020B0502040204020203" pitchFamily="34" charset="0"/>
                <a:cs typeface="Segoe UI Light" panose="020B0502040204020203" pitchFamily="34" charset="0"/>
              </a:rPr>
              <a:t>V</a:t>
            </a:r>
            <a:r>
              <a:rPr lang="en-US" sz="3200" b="1" dirty="0">
                <a:latin typeface="Segoe UI Light" panose="020B0502040204020203" pitchFamily="34" charset="0"/>
                <a:cs typeface="Segoe UI Light" panose="020B0502040204020203" pitchFamily="34" charset="0"/>
              </a:rPr>
              <a:t>iew search “Convention”</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2100FB-BEBB-4731-B25F-8A5F73E0589E}"/>
              </a:ext>
            </a:extLst>
          </p:cNvPr>
          <p:cNvSpPr/>
          <p:nvPr/>
        </p:nvSpPr>
        <p:spPr>
          <a:xfrm>
            <a:off x="-1" y="1300767"/>
            <a:ext cx="12131899" cy="1323439"/>
          </a:xfrm>
          <a:prstGeom prst="rect">
            <a:avLst/>
          </a:prstGeom>
        </p:spPr>
        <p:txBody>
          <a:bodyPr wrap="square">
            <a:spAutoFit/>
          </a:bodyPr>
          <a:lstStyle/>
          <a:p>
            <a:pPr marL="285750" indent="-28575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Views/&lt;controller_name&gt;/Components/&lt;view_component_name&gt;/&lt;view_name&gt;</a:t>
            </a:r>
          </a:p>
          <a:p>
            <a:pPr marL="285750" indent="-285750">
              <a:buFont typeface="Arial" panose="020B0604020202020204" pitchFamily="34" charset="0"/>
              <a:buChar char="•"/>
            </a:pPr>
            <a:r>
              <a:rPr lang="en-US" sz="2600" dirty="0">
                <a:latin typeface="Segoe UI Light" panose="020B0502040204020203" pitchFamily="34" charset="0"/>
                <a:cs typeface="Segoe UI Light" panose="020B0502040204020203" pitchFamily="34" charset="0"/>
              </a:rPr>
              <a:t>Views/Shared/Components/&lt;view_component_name&gt;/&lt;view_name&gt;</a:t>
            </a:r>
          </a:p>
          <a:p>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6" name="Imagen 5">
            <a:extLst>
              <a:ext uri="{FF2B5EF4-FFF2-40B4-BE49-F238E27FC236}">
                <a16:creationId xmlns:a16="http://schemas.microsoft.com/office/drawing/2014/main" id="{62271A2D-48B0-41DB-9595-BD493BDF8598}"/>
              </a:ext>
            </a:extLst>
          </p:cNvPr>
          <p:cNvPicPr>
            <a:picLocks noChangeAspect="1"/>
          </p:cNvPicPr>
          <p:nvPr/>
        </p:nvPicPr>
        <p:blipFill>
          <a:blip r:embed="rId2"/>
          <a:stretch>
            <a:fillRect/>
          </a:stretch>
        </p:blipFill>
        <p:spPr>
          <a:xfrm>
            <a:off x="1202404" y="2263016"/>
            <a:ext cx="8192734" cy="3887832"/>
          </a:xfrm>
          <a:prstGeom prst="rect">
            <a:avLst/>
          </a:prstGeom>
        </p:spPr>
      </p:pic>
    </p:spTree>
    <p:extLst>
      <p:ext uri="{BB962C8B-B14F-4D97-AF65-F5344CB8AC3E}">
        <p14:creationId xmlns:p14="http://schemas.microsoft.com/office/powerpoint/2010/main" val="274929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 - </a:t>
            </a:r>
            <a:r>
              <a:rPr lang="en-US" sz="4000" b="1" dirty="0">
                <a:latin typeface="Segoe UI Light" panose="020B0502040204020203" pitchFamily="34" charset="0"/>
                <a:cs typeface="Segoe UI Light" panose="020B0502040204020203" pitchFamily="34" charset="0"/>
              </a:rPr>
              <a:t>V</a:t>
            </a:r>
            <a:r>
              <a:rPr lang="en-US" sz="3200" b="1" dirty="0">
                <a:latin typeface="Segoe UI Light" panose="020B0502040204020203" pitchFamily="34" charset="0"/>
                <a:cs typeface="Segoe UI Light" panose="020B0502040204020203" pitchFamily="34" charset="0"/>
              </a:rPr>
              <a:t>iew search “Convention”</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2100FB-BEBB-4731-B25F-8A5F73E0589E}"/>
              </a:ext>
            </a:extLst>
          </p:cNvPr>
          <p:cNvSpPr/>
          <p:nvPr/>
        </p:nvSpPr>
        <p:spPr>
          <a:xfrm>
            <a:off x="269239" y="1353224"/>
            <a:ext cx="11922761" cy="584775"/>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Default.cshtml is the default view name</a:t>
            </a:r>
          </a:p>
        </p:txBody>
      </p:sp>
      <p:pic>
        <p:nvPicPr>
          <p:cNvPr id="3" name="Imagen 2">
            <a:extLst>
              <a:ext uri="{FF2B5EF4-FFF2-40B4-BE49-F238E27FC236}">
                <a16:creationId xmlns:a16="http://schemas.microsoft.com/office/drawing/2014/main" id="{8C5EFB05-98AC-4FE4-A053-76D19C4906E1}"/>
              </a:ext>
            </a:extLst>
          </p:cNvPr>
          <p:cNvPicPr>
            <a:picLocks noChangeAspect="1"/>
          </p:cNvPicPr>
          <p:nvPr/>
        </p:nvPicPr>
        <p:blipFill rotWithShape="1">
          <a:blip r:embed="rId2"/>
          <a:srcRect r="15063"/>
          <a:stretch/>
        </p:blipFill>
        <p:spPr>
          <a:xfrm>
            <a:off x="209697" y="1937999"/>
            <a:ext cx="7075055" cy="4019714"/>
          </a:xfrm>
          <a:prstGeom prst="rect">
            <a:avLst/>
          </a:prstGeom>
        </p:spPr>
      </p:pic>
      <p:pic>
        <p:nvPicPr>
          <p:cNvPr id="5" name="Imagen 4">
            <a:extLst>
              <a:ext uri="{FF2B5EF4-FFF2-40B4-BE49-F238E27FC236}">
                <a16:creationId xmlns:a16="http://schemas.microsoft.com/office/drawing/2014/main" id="{F1A941B6-533E-44AC-9905-05BB421C213B}"/>
              </a:ext>
            </a:extLst>
          </p:cNvPr>
          <p:cNvPicPr>
            <a:picLocks noChangeAspect="1"/>
          </p:cNvPicPr>
          <p:nvPr/>
        </p:nvPicPr>
        <p:blipFill rotWithShape="1">
          <a:blip r:embed="rId3"/>
          <a:srcRect r="45514"/>
          <a:stretch/>
        </p:blipFill>
        <p:spPr>
          <a:xfrm>
            <a:off x="7412475" y="1937998"/>
            <a:ext cx="4363890" cy="3896131"/>
          </a:xfrm>
          <a:prstGeom prst="rect">
            <a:avLst/>
          </a:prstGeom>
        </p:spPr>
      </p:pic>
    </p:spTree>
    <p:extLst>
      <p:ext uri="{BB962C8B-B14F-4D97-AF65-F5344CB8AC3E}">
        <p14:creationId xmlns:p14="http://schemas.microsoft.com/office/powerpoint/2010/main" val="80865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 - </a:t>
            </a:r>
            <a:r>
              <a:rPr lang="en-US" sz="3200" b="1" dirty="0">
                <a:latin typeface="Segoe UI Light" panose="020B0502040204020203" pitchFamily="34" charset="0"/>
                <a:cs typeface="Segoe UI Light" panose="020B0502040204020203" pitchFamily="34" charset="0"/>
              </a:rPr>
              <a:t>Invoking a view component</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pic>
        <p:nvPicPr>
          <p:cNvPr id="3" name="Imagen 2">
            <a:extLst>
              <a:ext uri="{FF2B5EF4-FFF2-40B4-BE49-F238E27FC236}">
                <a16:creationId xmlns:a16="http://schemas.microsoft.com/office/drawing/2014/main" id="{F6213AC1-CA64-422B-A363-F0225F383199}"/>
              </a:ext>
            </a:extLst>
          </p:cNvPr>
          <p:cNvPicPr>
            <a:picLocks noChangeAspect="1"/>
          </p:cNvPicPr>
          <p:nvPr/>
        </p:nvPicPr>
        <p:blipFill rotWithShape="1">
          <a:blip r:embed="rId2"/>
          <a:srcRect l="600"/>
          <a:stretch/>
        </p:blipFill>
        <p:spPr>
          <a:xfrm>
            <a:off x="1680202" y="1189176"/>
            <a:ext cx="9138052" cy="5129595"/>
          </a:xfrm>
          <a:prstGeom prst="rect">
            <a:avLst/>
          </a:prstGeom>
        </p:spPr>
      </p:pic>
    </p:spTree>
    <p:extLst>
      <p:ext uri="{BB962C8B-B14F-4D97-AF65-F5344CB8AC3E}">
        <p14:creationId xmlns:p14="http://schemas.microsoft.com/office/powerpoint/2010/main" val="147300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a:xfrm>
            <a:off x="269239" y="365126"/>
            <a:ext cx="11653522" cy="824050"/>
          </a:xfrm>
        </p:spPr>
        <p:txBody>
          <a:bodyPr/>
          <a:lstStyle/>
          <a:p>
            <a:r>
              <a:rPr lang="en-US" sz="4000" dirty="0">
                <a:latin typeface="Segoe UI" panose="020B0502040204020203" pitchFamily="34" charset="0"/>
                <a:cs typeface="Segoe UI" panose="020B0502040204020203" pitchFamily="34" charset="0"/>
              </a:rPr>
              <a:t>Using View Components - </a:t>
            </a:r>
            <a:r>
              <a:rPr lang="en-US" sz="3200" b="1" dirty="0">
                <a:latin typeface="Segoe UI Light" panose="020B0502040204020203" pitchFamily="34" charset="0"/>
                <a:cs typeface="Segoe UI Light" panose="020B0502040204020203" pitchFamily="34" charset="0"/>
              </a:rPr>
              <a:t>Pass data to the components</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692100FB-BEBB-4731-B25F-8A5F73E0589E}"/>
              </a:ext>
            </a:extLst>
          </p:cNvPr>
          <p:cNvSpPr/>
          <p:nvPr/>
        </p:nvSpPr>
        <p:spPr>
          <a:xfrm>
            <a:off x="129720" y="1240413"/>
            <a:ext cx="11915859" cy="523220"/>
          </a:xfrm>
          <a:prstGeom prst="rect">
            <a:avLst/>
          </a:prstGeom>
        </p:spPr>
        <p:txBody>
          <a:bodyPr wrap="square">
            <a:spAutoFit/>
          </a:bodyPr>
          <a:lstStyle/>
          <a:p>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2" name="Imagen 1">
            <a:extLst>
              <a:ext uri="{FF2B5EF4-FFF2-40B4-BE49-F238E27FC236}">
                <a16:creationId xmlns:a16="http://schemas.microsoft.com/office/drawing/2014/main" id="{B9210A6F-B1F4-4DF7-B789-E81CE100D1F7}"/>
              </a:ext>
            </a:extLst>
          </p:cNvPr>
          <p:cNvPicPr>
            <a:picLocks noChangeAspect="1"/>
          </p:cNvPicPr>
          <p:nvPr/>
        </p:nvPicPr>
        <p:blipFill>
          <a:blip r:embed="rId2"/>
          <a:stretch>
            <a:fillRect/>
          </a:stretch>
        </p:blipFill>
        <p:spPr>
          <a:xfrm>
            <a:off x="129719" y="1368647"/>
            <a:ext cx="12087367" cy="2520274"/>
          </a:xfrm>
          <a:prstGeom prst="rect">
            <a:avLst/>
          </a:prstGeom>
        </p:spPr>
      </p:pic>
      <p:pic>
        <p:nvPicPr>
          <p:cNvPr id="6" name="Imagen 5">
            <a:extLst>
              <a:ext uri="{FF2B5EF4-FFF2-40B4-BE49-F238E27FC236}">
                <a16:creationId xmlns:a16="http://schemas.microsoft.com/office/drawing/2014/main" id="{DDFA7DE9-217B-434E-A711-6BA88712B5C7}"/>
              </a:ext>
            </a:extLst>
          </p:cNvPr>
          <p:cNvPicPr>
            <a:picLocks noChangeAspect="1"/>
          </p:cNvPicPr>
          <p:nvPr/>
        </p:nvPicPr>
        <p:blipFill>
          <a:blip r:embed="rId3"/>
          <a:stretch>
            <a:fillRect/>
          </a:stretch>
        </p:blipFill>
        <p:spPr>
          <a:xfrm>
            <a:off x="-1" y="3888921"/>
            <a:ext cx="14685543" cy="1384978"/>
          </a:xfrm>
          <a:prstGeom prst="rect">
            <a:avLst/>
          </a:prstGeom>
        </p:spPr>
      </p:pic>
    </p:spTree>
    <p:extLst>
      <p:ext uri="{BB962C8B-B14F-4D97-AF65-F5344CB8AC3E}">
        <p14:creationId xmlns:p14="http://schemas.microsoft.com/office/powerpoint/2010/main" val="303282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 - </a:t>
            </a:r>
            <a:r>
              <a:rPr lang="en-US" sz="3200" b="1" dirty="0">
                <a:latin typeface="Segoe UI Light" panose="020B0502040204020203" pitchFamily="34" charset="0"/>
                <a:cs typeface="Segoe UI Light" panose="020B0502040204020203" pitchFamily="34" charset="0"/>
              </a:rPr>
              <a:t>Invoking as a Tag Helper</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pic>
        <p:nvPicPr>
          <p:cNvPr id="5" name="Imagen 4">
            <a:extLst>
              <a:ext uri="{FF2B5EF4-FFF2-40B4-BE49-F238E27FC236}">
                <a16:creationId xmlns:a16="http://schemas.microsoft.com/office/drawing/2014/main" id="{EEE9617C-6E27-4182-96BD-5EA1AC6C91AA}"/>
              </a:ext>
            </a:extLst>
          </p:cNvPr>
          <p:cNvPicPr>
            <a:picLocks noChangeAspect="1"/>
          </p:cNvPicPr>
          <p:nvPr/>
        </p:nvPicPr>
        <p:blipFill rotWithShape="1">
          <a:blip r:embed="rId2"/>
          <a:srcRect l="3569" r="37263"/>
          <a:stretch/>
        </p:blipFill>
        <p:spPr>
          <a:xfrm>
            <a:off x="1380863" y="2112768"/>
            <a:ext cx="5441279" cy="542414"/>
          </a:xfrm>
          <a:prstGeom prst="rect">
            <a:avLst/>
          </a:prstGeom>
        </p:spPr>
      </p:pic>
      <p:pic>
        <p:nvPicPr>
          <p:cNvPr id="8" name="Imagen 7">
            <a:extLst>
              <a:ext uri="{FF2B5EF4-FFF2-40B4-BE49-F238E27FC236}">
                <a16:creationId xmlns:a16="http://schemas.microsoft.com/office/drawing/2014/main" id="{F5A5C2DF-C0B6-4B5C-B105-417D01006198}"/>
              </a:ext>
            </a:extLst>
          </p:cNvPr>
          <p:cNvPicPr>
            <a:picLocks noChangeAspect="1"/>
          </p:cNvPicPr>
          <p:nvPr/>
        </p:nvPicPr>
        <p:blipFill rotWithShape="1">
          <a:blip r:embed="rId3"/>
          <a:srcRect l="3709" t="8784" r="11876" b="12264"/>
          <a:stretch/>
        </p:blipFill>
        <p:spPr>
          <a:xfrm>
            <a:off x="1380864" y="3130072"/>
            <a:ext cx="6257364" cy="2024634"/>
          </a:xfrm>
          <a:prstGeom prst="rect">
            <a:avLst/>
          </a:prstGeom>
        </p:spPr>
      </p:pic>
    </p:spTree>
    <p:extLst>
      <p:ext uri="{BB962C8B-B14F-4D97-AF65-F5344CB8AC3E}">
        <p14:creationId xmlns:p14="http://schemas.microsoft.com/office/powerpoint/2010/main" val="110646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Using View Components - </a:t>
            </a:r>
            <a:r>
              <a:rPr lang="en-US" sz="3200" b="1" dirty="0">
                <a:latin typeface="Segoe UI Light" panose="020B0502040204020203" pitchFamily="34" charset="0"/>
                <a:cs typeface="Segoe UI Light" panose="020B0502040204020203" pitchFamily="34" charset="0"/>
              </a:rPr>
              <a:t>Invoking from a controller</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7" name="Rectángulo 6">
            <a:extLst>
              <a:ext uri="{FF2B5EF4-FFF2-40B4-BE49-F238E27FC236}">
                <a16:creationId xmlns:a16="http://schemas.microsoft.com/office/drawing/2014/main" id="{DC9F9303-4D7A-4E6F-AC2A-1EF982778D45}"/>
              </a:ext>
            </a:extLst>
          </p:cNvPr>
          <p:cNvSpPr/>
          <p:nvPr/>
        </p:nvSpPr>
        <p:spPr>
          <a:xfrm>
            <a:off x="608653" y="1609686"/>
            <a:ext cx="11103056" cy="1569660"/>
          </a:xfrm>
          <a:prstGeom prst="rect">
            <a:avLst/>
          </a:prstGeom>
        </p:spPr>
        <p:txBody>
          <a:bodyPr wrap="square">
            <a:spAutoFit/>
          </a:bodyPr>
          <a:lstStyle/>
          <a:p>
            <a:r>
              <a:rPr lang="en-US" sz="3200" dirty="0">
                <a:latin typeface="Segoe UI Light" panose="020B0502040204020203" pitchFamily="34" charset="0"/>
                <a:cs typeface="Segoe UI Light" panose="020B0502040204020203" pitchFamily="34" charset="0"/>
              </a:rPr>
              <a:t>While don’t define endpoints like controllers, you can easily implement an action that returns the content of a </a:t>
            </a:r>
            <a:r>
              <a:rPr lang="en-US" sz="3200" dirty="0" err="1">
                <a:latin typeface="Segoe UI" panose="020B0502040204020203" pitchFamily="34" charset="0"/>
                <a:cs typeface="Segoe UI" panose="020B0502040204020203" pitchFamily="34" charset="0"/>
              </a:rPr>
              <a:t>ViewComponentResult</a:t>
            </a:r>
            <a:endParaRPr lang="en-US" sz="3200" dirty="0">
              <a:solidFill>
                <a:srgbClr val="585656"/>
              </a:solidFill>
              <a:latin typeface="Segoe UI Light" panose="020B0502040204020203" pitchFamily="34" charset="0"/>
              <a:cs typeface="Segoe UI Light" panose="020B0502040204020203" pitchFamily="34" charset="0"/>
            </a:endParaRPr>
          </a:p>
        </p:txBody>
      </p:sp>
      <p:pic>
        <p:nvPicPr>
          <p:cNvPr id="11" name="Imagen 10">
            <a:extLst>
              <a:ext uri="{FF2B5EF4-FFF2-40B4-BE49-F238E27FC236}">
                <a16:creationId xmlns:a16="http://schemas.microsoft.com/office/drawing/2014/main" id="{CC530DB9-CC49-4545-A523-1B24F33B4694}"/>
              </a:ext>
            </a:extLst>
          </p:cNvPr>
          <p:cNvPicPr>
            <a:picLocks noChangeAspect="1"/>
          </p:cNvPicPr>
          <p:nvPr/>
        </p:nvPicPr>
        <p:blipFill rotWithShape="1">
          <a:blip r:embed="rId2"/>
          <a:srcRect r="25181"/>
          <a:stretch/>
        </p:blipFill>
        <p:spPr>
          <a:xfrm>
            <a:off x="77273" y="3397154"/>
            <a:ext cx="11634436" cy="2404778"/>
          </a:xfrm>
          <a:prstGeom prst="rect">
            <a:avLst/>
          </a:prstGeom>
        </p:spPr>
      </p:pic>
    </p:spTree>
    <p:extLst>
      <p:ext uri="{BB962C8B-B14F-4D97-AF65-F5344CB8AC3E}">
        <p14:creationId xmlns:p14="http://schemas.microsoft.com/office/powerpoint/2010/main" val="15305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View Components –</a:t>
            </a:r>
            <a:r>
              <a:rPr lang="en-US" sz="3200" b="1" dirty="0">
                <a:latin typeface="Segoe UI Light" panose="020B0502040204020203" pitchFamily="34" charset="0"/>
                <a:cs typeface="Segoe UI Light" panose="020B0502040204020203" pitchFamily="34" charset="0"/>
              </a:rPr>
              <a:t> Async / Not Async methods</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pic>
        <p:nvPicPr>
          <p:cNvPr id="2" name="Imagen 1">
            <a:extLst>
              <a:ext uri="{FF2B5EF4-FFF2-40B4-BE49-F238E27FC236}">
                <a16:creationId xmlns:a16="http://schemas.microsoft.com/office/drawing/2014/main" id="{E4872A49-BCD8-4C16-B650-F4D1214B5A78}"/>
              </a:ext>
            </a:extLst>
          </p:cNvPr>
          <p:cNvPicPr>
            <a:picLocks noChangeAspect="1"/>
          </p:cNvPicPr>
          <p:nvPr/>
        </p:nvPicPr>
        <p:blipFill>
          <a:blip r:embed="rId2"/>
          <a:stretch>
            <a:fillRect/>
          </a:stretch>
        </p:blipFill>
        <p:spPr>
          <a:xfrm>
            <a:off x="204844" y="1334645"/>
            <a:ext cx="11405460" cy="4783184"/>
          </a:xfrm>
          <a:prstGeom prst="rect">
            <a:avLst/>
          </a:prstGeom>
        </p:spPr>
      </p:pic>
    </p:spTree>
    <p:extLst>
      <p:ext uri="{BB962C8B-B14F-4D97-AF65-F5344CB8AC3E}">
        <p14:creationId xmlns:p14="http://schemas.microsoft.com/office/powerpoint/2010/main" val="130150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A47359-27F7-4772-953C-2C2FB0B5BC3D}"/>
              </a:ext>
            </a:extLst>
          </p:cNvPr>
          <p:cNvSpPr>
            <a:spLocks noGrp="1"/>
          </p:cNvSpPr>
          <p:nvPr>
            <p:ph type="title"/>
          </p:nvPr>
        </p:nvSpPr>
        <p:spPr/>
        <p:txBody>
          <a:bodyPr/>
          <a:lstStyle/>
          <a:p>
            <a:r>
              <a:rPr lang="en-US" sz="4000" dirty="0">
                <a:latin typeface="Segoe UI" panose="020B0502040204020203" pitchFamily="34" charset="0"/>
                <a:cs typeface="Segoe UI" panose="020B0502040204020203" pitchFamily="34" charset="0"/>
              </a:rPr>
              <a:t>View Components -</a:t>
            </a:r>
            <a:r>
              <a:rPr lang="en-US" sz="3200" b="1" dirty="0">
                <a:latin typeface="Segoe UI Light" panose="020B0502040204020203" pitchFamily="34" charset="0"/>
                <a:cs typeface="Segoe UI Light" panose="020B0502040204020203" pitchFamily="34" charset="0"/>
              </a:rPr>
              <a:t>Some background info</a:t>
            </a:r>
            <a:br>
              <a:rPr lang="en-US" sz="4000" b="1" dirty="0">
                <a:latin typeface="Segoe UI Light" panose="020B0502040204020203" pitchFamily="34" charset="0"/>
                <a:cs typeface="Segoe UI Light" panose="020B0502040204020203" pitchFamily="34" charset="0"/>
              </a:rPr>
            </a:br>
            <a:endParaRPr lang="en-US" sz="4000" dirty="0">
              <a:latin typeface="Segoe UI" panose="020B0502040204020203" pitchFamily="34" charset="0"/>
              <a:cs typeface="Segoe UI" panose="020B0502040204020203" pitchFamily="34" charset="0"/>
            </a:endParaRPr>
          </a:p>
        </p:txBody>
      </p:sp>
      <p:sp>
        <p:nvSpPr>
          <p:cNvPr id="7" name="Rectángulo 6">
            <a:extLst>
              <a:ext uri="{FF2B5EF4-FFF2-40B4-BE49-F238E27FC236}">
                <a16:creationId xmlns:a16="http://schemas.microsoft.com/office/drawing/2014/main" id="{DC9F9303-4D7A-4E6F-AC2A-1EF982778D45}"/>
              </a:ext>
            </a:extLst>
          </p:cNvPr>
          <p:cNvSpPr/>
          <p:nvPr/>
        </p:nvSpPr>
        <p:spPr>
          <a:xfrm>
            <a:off x="735403" y="1652789"/>
            <a:ext cx="9856962" cy="4031873"/>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Public</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Non-abstract</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Non generic</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End with ViewComponent suffix or be decorated with </a:t>
            </a:r>
            <a:r>
              <a:rPr lang="en-US" sz="3200" dirty="0" err="1">
                <a:latin typeface="Segoe UI" panose="020B0502040204020203" pitchFamily="34" charset="0"/>
                <a:cs typeface="Segoe UI" panose="020B0502040204020203" pitchFamily="34" charset="0"/>
              </a:rPr>
              <a:t>ViewComponentAttribute</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690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Razor Pages - </a:t>
            </a:r>
            <a:r>
              <a:rPr lang="en-US" sz="3200" dirty="0">
                <a:latin typeface="Segoe UI Light" panose="020B0502040204020203" pitchFamily="34" charset="0"/>
                <a:cs typeface="Segoe UI Light" panose="020B0502040204020203" pitchFamily="34" charset="0"/>
              </a:rPr>
              <a:t>Default Asp. Net MVC Template for Visual Studio.</a:t>
            </a:r>
            <a:br>
              <a:rPr lang="en-US" dirty="0">
                <a:latin typeface="Segoe UI" panose="020B0502040204020203" pitchFamily="34" charset="0"/>
                <a:cs typeface="Segoe UI" panose="020B0502040204020203" pitchFamily="34" charset="0"/>
              </a:rPr>
            </a:br>
            <a:endParaRPr lang="en-US" dirty="0"/>
          </a:p>
        </p:txBody>
      </p:sp>
      <p:sp>
        <p:nvSpPr>
          <p:cNvPr id="5" name="Rectángulo 4">
            <a:extLst>
              <a:ext uri="{FF2B5EF4-FFF2-40B4-BE49-F238E27FC236}">
                <a16:creationId xmlns:a16="http://schemas.microsoft.com/office/drawing/2014/main" id="{93A14CF5-7F81-4480-A513-1FA1ECDD8D8B}"/>
              </a:ext>
            </a:extLst>
          </p:cNvPr>
          <p:cNvSpPr/>
          <p:nvPr/>
        </p:nvSpPr>
        <p:spPr>
          <a:xfrm>
            <a:off x="129720" y="1240413"/>
            <a:ext cx="11915859" cy="1015663"/>
          </a:xfrm>
          <a:prstGeom prst="rect">
            <a:avLst/>
          </a:prstGeom>
        </p:spPr>
        <p:txBody>
          <a:bodyPr wrap="square">
            <a:spAutoFit/>
          </a:bodyPr>
          <a:lstStyle/>
          <a:p>
            <a:br>
              <a:rPr lang="en-US" sz="3200" dirty="0"/>
            </a:br>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2" name="Imagen 1">
            <a:extLst>
              <a:ext uri="{FF2B5EF4-FFF2-40B4-BE49-F238E27FC236}">
                <a16:creationId xmlns:a16="http://schemas.microsoft.com/office/drawing/2014/main" id="{E9156C71-E55F-43BD-BF21-C0943E8495FF}"/>
              </a:ext>
            </a:extLst>
          </p:cNvPr>
          <p:cNvPicPr>
            <a:picLocks noChangeAspect="1"/>
          </p:cNvPicPr>
          <p:nvPr/>
        </p:nvPicPr>
        <p:blipFill>
          <a:blip r:embed="rId2"/>
          <a:stretch>
            <a:fillRect/>
          </a:stretch>
        </p:blipFill>
        <p:spPr>
          <a:xfrm>
            <a:off x="2178302" y="1189176"/>
            <a:ext cx="7818693" cy="5015057"/>
          </a:xfrm>
          <a:prstGeom prst="rect">
            <a:avLst/>
          </a:prstGeom>
        </p:spPr>
      </p:pic>
    </p:spTree>
    <p:extLst>
      <p:ext uri="{BB962C8B-B14F-4D97-AF65-F5344CB8AC3E}">
        <p14:creationId xmlns:p14="http://schemas.microsoft.com/office/powerpoint/2010/main" val="911951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Razor Pages – </a:t>
            </a:r>
            <a:r>
              <a:rPr lang="en-US" sz="3200" dirty="0"/>
              <a:t>Evolution of Web Pages</a:t>
            </a:r>
            <a:r>
              <a:rPr lang="en-US" dirty="0"/>
              <a:t> </a:t>
            </a:r>
          </a:p>
        </p:txBody>
      </p:sp>
      <p:sp>
        <p:nvSpPr>
          <p:cNvPr id="4" name="Rectángulo 3">
            <a:extLst>
              <a:ext uri="{FF2B5EF4-FFF2-40B4-BE49-F238E27FC236}">
                <a16:creationId xmlns:a16="http://schemas.microsoft.com/office/drawing/2014/main" id="{5B0DA3B5-93A5-4D69-8E23-649F268C7063}"/>
              </a:ext>
            </a:extLst>
          </p:cNvPr>
          <p:cNvSpPr/>
          <p:nvPr/>
        </p:nvSpPr>
        <p:spPr>
          <a:xfrm>
            <a:off x="834016" y="1984483"/>
            <a:ext cx="8229302" cy="3816429"/>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Landing page with a smaller contact form</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Page visitor counter</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Current year In footer</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And so on….</a:t>
            </a:r>
          </a:p>
          <a:p>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9957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20753F5-DA3A-4BED-AF21-2072EC769EE4}"/>
              </a:ext>
            </a:extLst>
          </p:cNvPr>
          <p:cNvSpPr>
            <a:spLocks noGrp="1"/>
          </p:cNvSpPr>
          <p:nvPr>
            <p:ph type="title"/>
          </p:nvPr>
        </p:nvSpPr>
        <p:spPr>
          <a:xfrm>
            <a:off x="269239" y="365126"/>
            <a:ext cx="11653522" cy="824050"/>
          </a:xfrm>
        </p:spPr>
        <p:txBody>
          <a:bodyPr/>
          <a:lstStyle/>
          <a:p>
            <a:r>
              <a:rPr lang="en-US" sz="4000" dirty="0">
                <a:latin typeface="Segoe UI" panose="020B0502040204020203" pitchFamily="34" charset="0"/>
                <a:cs typeface="Segoe UI" panose="020B0502040204020203" pitchFamily="34" charset="0"/>
              </a:rPr>
              <a:t>Agenda</a:t>
            </a:r>
          </a:p>
        </p:txBody>
      </p:sp>
      <p:sp>
        <p:nvSpPr>
          <p:cNvPr id="10" name="Marcador de contenido 2">
            <a:extLst>
              <a:ext uri="{FF2B5EF4-FFF2-40B4-BE49-F238E27FC236}">
                <a16:creationId xmlns:a16="http://schemas.microsoft.com/office/drawing/2014/main" id="{54B2852F-4BEC-40DB-B0BB-B38C521F19D1}"/>
              </a:ext>
            </a:extLst>
          </p:cNvPr>
          <p:cNvSpPr txBox="1">
            <a:spLocks/>
          </p:cNvSpPr>
          <p:nvPr/>
        </p:nvSpPr>
        <p:spPr>
          <a:xfrm>
            <a:off x="173356" y="1486481"/>
            <a:ext cx="4353377" cy="6178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 Net History</a:t>
            </a:r>
            <a:endParaRPr lang="en-US" sz="3200" dirty="0">
              <a:solidFill>
                <a:schemeClr val="tx1"/>
              </a:solidFill>
              <a:latin typeface="Segoe UI" panose="020B0502040204020203" pitchFamily="34" charset="0"/>
              <a:cs typeface="Segoe UI" panose="020B0502040204020203" pitchFamily="34" charset="0"/>
            </a:endParaRPr>
          </a:p>
        </p:txBody>
      </p:sp>
      <p:pic>
        <p:nvPicPr>
          <p:cNvPr id="11" name="Picture 14" descr="Imagen relacionada">
            <a:extLst>
              <a:ext uri="{FF2B5EF4-FFF2-40B4-BE49-F238E27FC236}">
                <a16:creationId xmlns:a16="http://schemas.microsoft.com/office/drawing/2014/main" id="{DDD4360F-3312-4885-A388-6964113B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4675" y="3935097"/>
            <a:ext cx="4424363" cy="231352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71ED074E-0ADC-4150-B7EC-C1C56425FC1A}"/>
              </a:ext>
            </a:extLst>
          </p:cNvPr>
          <p:cNvSpPr txBox="1">
            <a:spLocks/>
          </p:cNvSpPr>
          <p:nvPr/>
        </p:nvSpPr>
        <p:spPr>
          <a:xfrm>
            <a:off x="173356" y="2438681"/>
            <a:ext cx="6345139" cy="6178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 NET MVC 6 New Features</a:t>
            </a:r>
          </a:p>
          <a:p>
            <a:endParaRPr lang="en-US" sz="3200" dirty="0">
              <a:solidFill>
                <a:schemeClr val="tx1"/>
              </a:solidFill>
              <a:latin typeface="Segoe UI" panose="020B0502040204020203" pitchFamily="34" charset="0"/>
              <a:cs typeface="Segoe UI" panose="020B0502040204020203" pitchFamily="34" charset="0"/>
            </a:endParaRPr>
          </a:p>
        </p:txBody>
      </p:sp>
      <p:sp>
        <p:nvSpPr>
          <p:cNvPr id="6" name="Marcador de contenido 2">
            <a:extLst>
              <a:ext uri="{FF2B5EF4-FFF2-40B4-BE49-F238E27FC236}">
                <a16:creationId xmlns:a16="http://schemas.microsoft.com/office/drawing/2014/main" id="{D4B0DB5D-FF7C-4DE3-87D0-C121B91D7DC9}"/>
              </a:ext>
            </a:extLst>
          </p:cNvPr>
          <p:cNvSpPr txBox="1">
            <a:spLocks/>
          </p:cNvSpPr>
          <p:nvPr/>
        </p:nvSpPr>
        <p:spPr>
          <a:xfrm>
            <a:off x="173356" y="3390881"/>
            <a:ext cx="3457084" cy="6178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Demo</a:t>
            </a:r>
            <a:endParaRPr lang="en-US" sz="3200" dirty="0">
              <a:solidFill>
                <a:schemeClr val="tx1"/>
              </a:solidFill>
              <a:latin typeface="Segoe UI" panose="020B0502040204020203" pitchFamily="34" charset="0"/>
              <a:cs typeface="Segoe UI" panose="020B0502040204020203" pitchFamily="34" charset="0"/>
            </a:endParaRPr>
          </a:p>
        </p:txBody>
      </p:sp>
      <p:sp>
        <p:nvSpPr>
          <p:cNvPr id="7" name="Marcador de contenido 2">
            <a:extLst>
              <a:ext uri="{FF2B5EF4-FFF2-40B4-BE49-F238E27FC236}">
                <a16:creationId xmlns:a16="http://schemas.microsoft.com/office/drawing/2014/main" id="{CA8A9B7E-83B6-4252-97D6-23455F383D03}"/>
              </a:ext>
            </a:extLst>
          </p:cNvPr>
          <p:cNvSpPr txBox="1">
            <a:spLocks/>
          </p:cNvSpPr>
          <p:nvPr/>
        </p:nvSpPr>
        <p:spPr>
          <a:xfrm>
            <a:off x="173356" y="4343081"/>
            <a:ext cx="4136094" cy="61787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What’s next</a:t>
            </a:r>
          </a:p>
          <a:p>
            <a:endParaRPr lang="en-US" sz="3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562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 - </a:t>
            </a:r>
            <a:r>
              <a:rPr lang="en-US" sz="3200" dirty="0"/>
              <a:t>Benefits</a:t>
            </a:r>
            <a:endParaRPr lang="en-US" dirty="0"/>
          </a:p>
        </p:txBody>
      </p:sp>
      <p:sp>
        <p:nvSpPr>
          <p:cNvPr id="5" name="Rectángulo 4">
            <a:extLst>
              <a:ext uri="{FF2B5EF4-FFF2-40B4-BE49-F238E27FC236}">
                <a16:creationId xmlns:a16="http://schemas.microsoft.com/office/drawing/2014/main" id="{64A4E357-5BCF-4D5D-B9C1-B4660784C47F}"/>
              </a:ext>
            </a:extLst>
          </p:cNvPr>
          <p:cNvSpPr/>
          <p:nvPr/>
        </p:nvSpPr>
        <p:spPr>
          <a:xfrm>
            <a:off x="392807" y="1315858"/>
            <a:ext cx="11270276" cy="5016758"/>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You have full ASP. Net DI Support, Redirect to Actions or pages</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Binding property with </a:t>
            </a:r>
            <a:r>
              <a:rPr lang="en-US" sz="3200" b="1" dirty="0">
                <a:latin typeface="Segoe UI Light" panose="020B0502040204020203" pitchFamily="34" charset="0"/>
                <a:cs typeface="Segoe UI Light" panose="020B0502040204020203" pitchFamily="34" charset="0"/>
              </a:rPr>
              <a:t>BindProperty</a:t>
            </a:r>
            <a:r>
              <a:rPr lang="en-US" sz="3200" dirty="0">
                <a:latin typeface="Segoe UI Light" panose="020B0502040204020203" pitchFamily="34" charset="0"/>
                <a:cs typeface="Segoe UI Light" panose="020B0502040204020203" pitchFamily="34" charset="0"/>
              </a:rPr>
              <a:t> attribute</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Async support for </a:t>
            </a:r>
            <a:r>
              <a:rPr lang="en-US" sz="3200" dirty="0"/>
              <a:t>OnPostAsync ….OnGetAsync </a:t>
            </a:r>
            <a:r>
              <a:rPr lang="en-US" sz="3200" dirty="0">
                <a:latin typeface="Segoe UI Light" panose="020B0502040204020203" pitchFamily="34" charset="0"/>
                <a:cs typeface="Segoe UI Light" panose="020B0502040204020203" pitchFamily="34" charset="0"/>
              </a:rPr>
              <a:t>and custom Handlers</a:t>
            </a:r>
            <a:endParaRPr lang="en-US" sz="3200" dirty="0"/>
          </a:p>
          <a:p>
            <a:endParaRPr lang="en-US" sz="3200" dirty="0"/>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Razor full features</a:t>
            </a:r>
          </a:p>
          <a:p>
            <a:endParaRPr lang="en-US" sz="32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Using Layouts</a:t>
            </a:r>
            <a:endParaRPr lang="en-US" sz="2800" dirty="0">
              <a:solidFill>
                <a:srgbClr val="58565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9094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Razor Pages – </a:t>
            </a:r>
            <a:r>
              <a:rPr lang="en-US" sz="3200" dirty="0"/>
              <a:t>Structure</a:t>
            </a:r>
            <a:endParaRPr lang="en-US" dirty="0"/>
          </a:p>
        </p:txBody>
      </p:sp>
      <p:pic>
        <p:nvPicPr>
          <p:cNvPr id="9" name="Imagen 8">
            <a:extLst>
              <a:ext uri="{FF2B5EF4-FFF2-40B4-BE49-F238E27FC236}">
                <a16:creationId xmlns:a16="http://schemas.microsoft.com/office/drawing/2014/main" id="{D3092CF0-E04F-4CE3-9020-EE82FD4DE37E}"/>
              </a:ext>
            </a:extLst>
          </p:cNvPr>
          <p:cNvPicPr>
            <a:picLocks noChangeAspect="1"/>
          </p:cNvPicPr>
          <p:nvPr/>
        </p:nvPicPr>
        <p:blipFill rotWithShape="1">
          <a:blip r:embed="rId2"/>
          <a:srcRect l="1200" r="18269" b="5459"/>
          <a:stretch/>
        </p:blipFill>
        <p:spPr>
          <a:xfrm>
            <a:off x="517236" y="1501636"/>
            <a:ext cx="11157528" cy="4379211"/>
          </a:xfrm>
          <a:prstGeom prst="rect">
            <a:avLst/>
          </a:prstGeom>
        </p:spPr>
      </p:pic>
    </p:spTree>
    <p:extLst>
      <p:ext uri="{BB962C8B-B14F-4D97-AF65-F5344CB8AC3E}">
        <p14:creationId xmlns:p14="http://schemas.microsoft.com/office/powerpoint/2010/main" val="4244359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Razor Pages – </a:t>
            </a:r>
            <a:r>
              <a:rPr lang="en-US" sz="3200" dirty="0"/>
              <a:t>Structure</a:t>
            </a:r>
          </a:p>
        </p:txBody>
      </p:sp>
      <p:pic>
        <p:nvPicPr>
          <p:cNvPr id="2" name="Imagen 1">
            <a:extLst>
              <a:ext uri="{FF2B5EF4-FFF2-40B4-BE49-F238E27FC236}">
                <a16:creationId xmlns:a16="http://schemas.microsoft.com/office/drawing/2014/main" id="{B64ECE76-C789-4802-899E-F3A2DD961416}"/>
              </a:ext>
            </a:extLst>
          </p:cNvPr>
          <p:cNvPicPr>
            <a:picLocks noChangeAspect="1"/>
          </p:cNvPicPr>
          <p:nvPr/>
        </p:nvPicPr>
        <p:blipFill rotWithShape="1">
          <a:blip r:embed="rId2"/>
          <a:srcRect b="2346"/>
          <a:stretch/>
        </p:blipFill>
        <p:spPr>
          <a:xfrm>
            <a:off x="2367268" y="1345929"/>
            <a:ext cx="2844487" cy="4906825"/>
          </a:xfrm>
          <a:prstGeom prst="rect">
            <a:avLst/>
          </a:prstGeom>
        </p:spPr>
      </p:pic>
      <p:pic>
        <p:nvPicPr>
          <p:cNvPr id="5" name="Imagen 4">
            <a:extLst>
              <a:ext uri="{FF2B5EF4-FFF2-40B4-BE49-F238E27FC236}">
                <a16:creationId xmlns:a16="http://schemas.microsoft.com/office/drawing/2014/main" id="{0AA4F88D-CF4C-4BD8-AF3E-47847EECEBFB}"/>
              </a:ext>
            </a:extLst>
          </p:cNvPr>
          <p:cNvPicPr>
            <a:picLocks noChangeAspect="1"/>
          </p:cNvPicPr>
          <p:nvPr/>
        </p:nvPicPr>
        <p:blipFill>
          <a:blip r:embed="rId3"/>
          <a:stretch>
            <a:fillRect/>
          </a:stretch>
        </p:blipFill>
        <p:spPr>
          <a:xfrm>
            <a:off x="6791430" y="1189177"/>
            <a:ext cx="2382476" cy="5085516"/>
          </a:xfrm>
          <a:prstGeom prst="rect">
            <a:avLst/>
          </a:prstGeom>
        </p:spPr>
      </p:pic>
    </p:spTree>
    <p:extLst>
      <p:ext uri="{BB962C8B-B14F-4D97-AF65-F5344CB8AC3E}">
        <p14:creationId xmlns:p14="http://schemas.microsoft.com/office/powerpoint/2010/main" val="349961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a:t>
            </a:r>
          </a:p>
        </p:txBody>
      </p:sp>
      <p:pic>
        <p:nvPicPr>
          <p:cNvPr id="8" name="Imagen 7">
            <a:extLst>
              <a:ext uri="{FF2B5EF4-FFF2-40B4-BE49-F238E27FC236}">
                <a16:creationId xmlns:a16="http://schemas.microsoft.com/office/drawing/2014/main" id="{088083C2-9E06-4815-B2F5-607226A1761C}"/>
              </a:ext>
            </a:extLst>
          </p:cNvPr>
          <p:cNvPicPr>
            <a:picLocks noChangeAspect="1"/>
          </p:cNvPicPr>
          <p:nvPr/>
        </p:nvPicPr>
        <p:blipFill>
          <a:blip r:embed="rId2"/>
          <a:stretch>
            <a:fillRect/>
          </a:stretch>
        </p:blipFill>
        <p:spPr>
          <a:xfrm>
            <a:off x="428073" y="2156612"/>
            <a:ext cx="5235338" cy="2891157"/>
          </a:xfrm>
          <a:prstGeom prst="rect">
            <a:avLst/>
          </a:prstGeom>
        </p:spPr>
      </p:pic>
      <p:pic>
        <p:nvPicPr>
          <p:cNvPr id="11" name="Imagen 10">
            <a:extLst>
              <a:ext uri="{FF2B5EF4-FFF2-40B4-BE49-F238E27FC236}">
                <a16:creationId xmlns:a16="http://schemas.microsoft.com/office/drawing/2014/main" id="{C66483D7-E52F-434D-A0FA-DACCB7672B96}"/>
              </a:ext>
            </a:extLst>
          </p:cNvPr>
          <p:cNvPicPr>
            <a:picLocks noChangeAspect="1"/>
          </p:cNvPicPr>
          <p:nvPr/>
        </p:nvPicPr>
        <p:blipFill rotWithShape="1">
          <a:blip r:embed="rId3"/>
          <a:srcRect r="41308"/>
          <a:stretch/>
        </p:blipFill>
        <p:spPr>
          <a:xfrm>
            <a:off x="6844420" y="1892173"/>
            <a:ext cx="4599162" cy="3420037"/>
          </a:xfrm>
          <a:prstGeom prst="rect">
            <a:avLst/>
          </a:prstGeom>
        </p:spPr>
      </p:pic>
    </p:spTree>
    <p:extLst>
      <p:ext uri="{BB962C8B-B14F-4D97-AF65-F5344CB8AC3E}">
        <p14:creationId xmlns:p14="http://schemas.microsoft.com/office/powerpoint/2010/main" val="2328334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4DE3B70-239F-4456-AFBB-C41D01B883CD}"/>
              </a:ext>
            </a:extLst>
          </p:cNvPr>
          <p:cNvPicPr>
            <a:picLocks noChangeAspect="1"/>
          </p:cNvPicPr>
          <p:nvPr/>
        </p:nvPicPr>
        <p:blipFill>
          <a:blip r:embed="rId2"/>
          <a:stretch>
            <a:fillRect/>
          </a:stretch>
        </p:blipFill>
        <p:spPr>
          <a:xfrm>
            <a:off x="2794716" y="1189176"/>
            <a:ext cx="7489064" cy="5110760"/>
          </a:xfrm>
          <a:prstGeom prst="rect">
            <a:avLst/>
          </a:prstGeom>
        </p:spPr>
      </p:pic>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a:t>
            </a:r>
          </a:p>
        </p:txBody>
      </p:sp>
    </p:spTree>
    <p:extLst>
      <p:ext uri="{BB962C8B-B14F-4D97-AF65-F5344CB8AC3E}">
        <p14:creationId xmlns:p14="http://schemas.microsoft.com/office/powerpoint/2010/main" val="4012101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 - </a:t>
            </a:r>
            <a:r>
              <a:rPr lang="en-US" sz="3200" dirty="0">
                <a:latin typeface="Segoe UI Light" panose="020B0502040204020203" pitchFamily="34" charset="0"/>
                <a:cs typeface="Segoe UI Light" panose="020B0502040204020203" pitchFamily="34" charset="0"/>
              </a:rPr>
              <a:t>Using layouts</a:t>
            </a:r>
            <a:endParaRPr lang="en-US" sz="3200" dirty="0"/>
          </a:p>
        </p:txBody>
      </p:sp>
      <p:sp>
        <p:nvSpPr>
          <p:cNvPr id="5" name="Rectángulo 4">
            <a:extLst>
              <a:ext uri="{FF2B5EF4-FFF2-40B4-BE49-F238E27FC236}">
                <a16:creationId xmlns:a16="http://schemas.microsoft.com/office/drawing/2014/main" id="{64A4E357-5BCF-4D5D-B9C1-B4660784C47F}"/>
              </a:ext>
            </a:extLst>
          </p:cNvPr>
          <p:cNvSpPr/>
          <p:nvPr/>
        </p:nvSpPr>
        <p:spPr>
          <a:xfrm>
            <a:off x="166713" y="1328984"/>
            <a:ext cx="6400800" cy="954107"/>
          </a:xfrm>
          <a:prstGeom prst="rect">
            <a:avLst/>
          </a:prstGeom>
        </p:spPr>
        <p:txBody>
          <a:bodyPr wrap="square">
            <a:spAutoFit/>
          </a:bodyPr>
          <a:lstStyle/>
          <a:p>
            <a:r>
              <a:rPr lang="en-US" sz="2800" dirty="0">
                <a:latin typeface="Segoe UI Light" panose="020B0502040204020203" pitchFamily="34" charset="0"/>
                <a:cs typeface="Segoe UI Light" panose="020B0502040204020203" pitchFamily="34" charset="0"/>
              </a:rPr>
              <a:t>/Pages/_Layout.cshtml</a:t>
            </a:r>
            <a:br>
              <a:rPr lang="en-US" sz="3200" dirty="0"/>
            </a:br>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A0E5DC9-0F48-48FD-98E7-377AC7D9176C}"/>
              </a:ext>
            </a:extLst>
          </p:cNvPr>
          <p:cNvPicPr>
            <a:picLocks noChangeAspect="1"/>
          </p:cNvPicPr>
          <p:nvPr/>
        </p:nvPicPr>
        <p:blipFill rotWithShape="1">
          <a:blip r:embed="rId2"/>
          <a:srcRect t="895" r="28219"/>
          <a:stretch/>
        </p:blipFill>
        <p:spPr>
          <a:xfrm>
            <a:off x="834016" y="1938559"/>
            <a:ext cx="7512126" cy="4262216"/>
          </a:xfrm>
          <a:prstGeom prst="rect">
            <a:avLst/>
          </a:prstGeom>
        </p:spPr>
      </p:pic>
    </p:spTree>
    <p:extLst>
      <p:ext uri="{BB962C8B-B14F-4D97-AF65-F5344CB8AC3E}">
        <p14:creationId xmlns:p14="http://schemas.microsoft.com/office/powerpoint/2010/main" val="59064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 - </a:t>
            </a:r>
            <a:r>
              <a:rPr lang="en-US" sz="3200" dirty="0"/>
              <a:t>Custom Page Handlers</a:t>
            </a:r>
            <a:br>
              <a:rPr lang="en-US" dirty="0">
                <a:solidFill>
                  <a:srgbClr val="585656"/>
                </a:solidFill>
                <a:latin typeface="Segoe UI Light" panose="020B0502040204020203" pitchFamily="34" charset="0"/>
                <a:cs typeface="Segoe UI Light" panose="020B0502040204020203" pitchFamily="34" charset="0"/>
              </a:rPr>
            </a:br>
            <a:endParaRPr lang="en-US" dirty="0"/>
          </a:p>
        </p:txBody>
      </p:sp>
      <p:pic>
        <p:nvPicPr>
          <p:cNvPr id="6" name="Imagen 5">
            <a:extLst>
              <a:ext uri="{FF2B5EF4-FFF2-40B4-BE49-F238E27FC236}">
                <a16:creationId xmlns:a16="http://schemas.microsoft.com/office/drawing/2014/main" id="{F31465EE-5A00-4DB4-89BB-BDA88F483D0E}"/>
              </a:ext>
            </a:extLst>
          </p:cNvPr>
          <p:cNvPicPr>
            <a:picLocks noChangeAspect="1"/>
          </p:cNvPicPr>
          <p:nvPr/>
        </p:nvPicPr>
        <p:blipFill rotWithShape="1">
          <a:blip r:embed="rId2"/>
          <a:srcRect l="441" r="26428"/>
          <a:stretch/>
        </p:blipFill>
        <p:spPr>
          <a:xfrm>
            <a:off x="839376" y="2376778"/>
            <a:ext cx="9979515" cy="2299081"/>
          </a:xfrm>
          <a:prstGeom prst="rect">
            <a:avLst/>
          </a:prstGeom>
        </p:spPr>
      </p:pic>
    </p:spTree>
    <p:extLst>
      <p:ext uri="{BB962C8B-B14F-4D97-AF65-F5344CB8AC3E}">
        <p14:creationId xmlns:p14="http://schemas.microsoft.com/office/powerpoint/2010/main" val="393221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3B06AE-F481-4775-BC91-92D41B74E972}"/>
              </a:ext>
            </a:extLst>
          </p:cNvPr>
          <p:cNvPicPr>
            <a:picLocks noChangeAspect="1"/>
          </p:cNvPicPr>
          <p:nvPr/>
        </p:nvPicPr>
        <p:blipFill rotWithShape="1">
          <a:blip r:embed="rId2"/>
          <a:srcRect r="25951"/>
          <a:stretch/>
        </p:blipFill>
        <p:spPr>
          <a:xfrm>
            <a:off x="1905281" y="1189176"/>
            <a:ext cx="5741614" cy="5108593"/>
          </a:xfrm>
          <a:prstGeom prst="rect">
            <a:avLst/>
          </a:prstGeom>
        </p:spPr>
      </p:pic>
      <p:sp>
        <p:nvSpPr>
          <p:cNvPr id="3" name="Título 2">
            <a:extLst>
              <a:ext uri="{FF2B5EF4-FFF2-40B4-BE49-F238E27FC236}">
                <a16:creationId xmlns:a16="http://schemas.microsoft.com/office/drawing/2014/main" id="{B968FAB7-3A45-415C-9731-8E0BB38A37D4}"/>
              </a:ext>
            </a:extLst>
          </p:cNvPr>
          <p:cNvSpPr>
            <a:spLocks noGrp="1"/>
          </p:cNvSpPr>
          <p:nvPr>
            <p:ph type="title"/>
          </p:nvPr>
        </p:nvSpPr>
        <p:spPr/>
        <p:txBody>
          <a:bodyPr/>
          <a:lstStyle/>
          <a:p>
            <a:r>
              <a:rPr lang="en-US" dirty="0"/>
              <a:t>Using Razor Pages - </a:t>
            </a:r>
            <a:r>
              <a:rPr lang="en-US" sz="3200" dirty="0"/>
              <a:t>Custom Page Handlers</a:t>
            </a:r>
            <a:br>
              <a:rPr lang="en-US" dirty="0">
                <a:solidFill>
                  <a:srgbClr val="585656"/>
                </a:solidFill>
                <a:latin typeface="Segoe UI Light" panose="020B0502040204020203" pitchFamily="34" charset="0"/>
                <a:cs typeface="Segoe UI Light" panose="020B0502040204020203" pitchFamily="34" charset="0"/>
              </a:rPr>
            </a:br>
            <a:endParaRPr lang="en-US" dirty="0"/>
          </a:p>
        </p:txBody>
      </p:sp>
    </p:spTree>
    <p:extLst>
      <p:ext uri="{BB962C8B-B14F-4D97-AF65-F5344CB8AC3E}">
        <p14:creationId xmlns:p14="http://schemas.microsoft.com/office/powerpoint/2010/main" val="3445350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ASP. Net Core &amp; MVC 6</a:t>
            </a:r>
            <a:endParaRPr lang="en-US" dirty="0">
              <a:latin typeface="Segoe UI" panose="020B0502040204020203" pitchFamily="34" charset="0"/>
              <a:cs typeface="Segoe UI" panose="020B0502040204020203" pitchFamily="34" charset="0"/>
            </a:endParaRPr>
          </a:p>
        </p:txBody>
      </p:sp>
      <p:pic>
        <p:nvPicPr>
          <p:cNvPr id="5" name="Imagen 4">
            <a:extLst>
              <a:ext uri="{FF2B5EF4-FFF2-40B4-BE49-F238E27FC236}">
                <a16:creationId xmlns:a16="http://schemas.microsoft.com/office/drawing/2014/main" id="{7A203DCC-92AE-4F5A-A323-0DEDE75F123C}"/>
              </a:ext>
            </a:extLst>
          </p:cNvPr>
          <p:cNvPicPr>
            <a:picLocks noChangeAspect="1"/>
          </p:cNvPicPr>
          <p:nvPr/>
        </p:nvPicPr>
        <p:blipFill>
          <a:blip r:embed="rId2"/>
          <a:stretch>
            <a:fillRect/>
          </a:stretch>
        </p:blipFill>
        <p:spPr>
          <a:xfrm>
            <a:off x="3045314" y="1237672"/>
            <a:ext cx="5815351" cy="4963103"/>
          </a:xfrm>
          <a:prstGeom prst="rect">
            <a:avLst/>
          </a:prstGeom>
        </p:spPr>
      </p:pic>
    </p:spTree>
    <p:extLst>
      <p:ext uri="{BB962C8B-B14F-4D97-AF65-F5344CB8AC3E}">
        <p14:creationId xmlns:p14="http://schemas.microsoft.com/office/powerpoint/2010/main" val="4163758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More about Asp .NET Core &amp; MVC6</a:t>
            </a:r>
            <a:endParaRPr lang="en-US"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DB423461-5043-4AAC-BDE2-B8B20A4BE985}"/>
              </a:ext>
            </a:extLst>
          </p:cNvPr>
          <p:cNvSpPr txBox="1">
            <a:spLocks/>
          </p:cNvSpPr>
          <p:nvPr/>
        </p:nvSpPr>
        <p:spPr>
          <a:xfrm>
            <a:off x="269239" y="1472777"/>
            <a:ext cx="3985822" cy="61081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endParaRPr lang="en-US" dirty="0">
              <a:solidFill>
                <a:schemeClr val="tx1"/>
              </a:solidFill>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E4BA02D2-FBBD-48A2-8CE6-48BD6C8C3C9D}"/>
              </a:ext>
            </a:extLst>
          </p:cNvPr>
          <p:cNvSpPr/>
          <p:nvPr/>
        </p:nvSpPr>
        <p:spPr>
          <a:xfrm>
            <a:off x="191879" y="1302131"/>
            <a:ext cx="11689548" cy="2062103"/>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7030A0"/>
                </a:solidFill>
                <a:latin typeface="Segoe UI Light" panose="020B0502040204020203" pitchFamily="34" charset="0"/>
                <a:cs typeface="Segoe UI Light" panose="020B0502040204020203" pitchFamily="34" charset="0"/>
              </a:rPr>
              <a:t>Official Documentation </a:t>
            </a:r>
            <a:r>
              <a:rPr lang="en-US" sz="3200" dirty="0">
                <a:latin typeface="Segoe UI Light" panose="020B0502040204020203" pitchFamily="34" charset="0"/>
                <a:cs typeface="Segoe UI Light" panose="020B0502040204020203" pitchFamily="34" charset="0"/>
              </a:rPr>
              <a:t>is complete &amp; clear </a:t>
            </a:r>
          </a:p>
          <a:p>
            <a:r>
              <a:rPr lang="en-US" sz="3200" i="1" dirty="0">
                <a:solidFill>
                  <a:schemeClr val="accent1"/>
                </a:solidFill>
                <a:latin typeface="Segoe UI Light" panose="020B0502040204020203" pitchFamily="34" charset="0"/>
                <a:cs typeface="Segoe UI Light" panose="020B0502040204020203" pitchFamily="34" charset="0"/>
              </a:rPr>
              <a:t>https://docs.microsoft.com/en-us/aspnet/core/mvc/overview </a:t>
            </a:r>
          </a:p>
          <a:p>
            <a:br>
              <a:rPr lang="en-US" sz="3200" dirty="0"/>
            </a:br>
            <a:endParaRPr lang="en-US" sz="3200" dirty="0">
              <a:solidFill>
                <a:srgbClr val="585656"/>
              </a:solidFill>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D43D4EAD-FEC3-4A39-BCE6-A2F74375B7E0}"/>
              </a:ext>
            </a:extLst>
          </p:cNvPr>
          <p:cNvPicPr>
            <a:picLocks noChangeAspect="1"/>
          </p:cNvPicPr>
          <p:nvPr/>
        </p:nvPicPr>
        <p:blipFill>
          <a:blip r:embed="rId2"/>
          <a:stretch>
            <a:fillRect/>
          </a:stretch>
        </p:blipFill>
        <p:spPr>
          <a:xfrm>
            <a:off x="3370190" y="2412401"/>
            <a:ext cx="5451620" cy="3794002"/>
          </a:xfrm>
          <a:prstGeom prst="rect">
            <a:avLst/>
          </a:prstGeom>
        </p:spPr>
      </p:pic>
    </p:spTree>
    <p:extLst>
      <p:ext uri="{BB962C8B-B14F-4D97-AF65-F5344CB8AC3E}">
        <p14:creationId xmlns:p14="http://schemas.microsoft.com/office/powerpoint/2010/main" val="38372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B39EB-BADC-49C0-A38E-2624DF557399}"/>
              </a:ext>
            </a:extLst>
          </p:cNvPr>
          <p:cNvSpPr>
            <a:spLocks noGrp="1"/>
          </p:cNvSpPr>
          <p:nvPr>
            <p:ph type="title"/>
          </p:nvPr>
        </p:nvSpPr>
        <p:spPr>
          <a:xfrm>
            <a:off x="269239" y="365126"/>
            <a:ext cx="11653522" cy="824050"/>
          </a:xfrm>
        </p:spPr>
        <p:txBody>
          <a:bodyPr/>
          <a:lstStyle/>
          <a:p>
            <a:r>
              <a:rPr lang="en-US" sz="4000" dirty="0">
                <a:latin typeface="Segoe UI" panose="020B0502040204020203" pitchFamily="34" charset="0"/>
                <a:cs typeface="Segoe UI" panose="020B0502040204020203" pitchFamily="34" charset="0"/>
              </a:rPr>
              <a:t>Setting</a:t>
            </a:r>
            <a:r>
              <a:rPr lang="en-US" dirty="0">
                <a:latin typeface="Segoe UI" panose="020B0502040204020203" pitchFamily="34" charset="0"/>
                <a:cs typeface="Segoe UI" panose="020B0502040204020203" pitchFamily="34" charset="0"/>
              </a:rPr>
              <a:t> Expectations - </a:t>
            </a:r>
            <a:r>
              <a:rPr lang="en-US" dirty="0">
                <a:latin typeface="Segoe UI Light" panose="020B0502040204020203" pitchFamily="34" charset="0"/>
                <a:cs typeface="Segoe UI Light" panose="020B0502040204020203" pitchFamily="34" charset="0"/>
              </a:rPr>
              <a:t>Target Audience</a:t>
            </a:r>
            <a:br>
              <a:rPr lang="en-US" dirty="0">
                <a:latin typeface="Segoe UI Light" panose="020B0502040204020203" pitchFamily="34" charset="0"/>
                <a:cs typeface="Segoe UI Light"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7" name="Content Placeholder 2">
            <a:extLst>
              <a:ext uri="{FF2B5EF4-FFF2-40B4-BE49-F238E27FC236}">
                <a16:creationId xmlns:a16="http://schemas.microsoft.com/office/drawing/2014/main" id="{5646F774-B83D-4628-97A9-D782304A8DB5}"/>
              </a:ext>
            </a:extLst>
          </p:cNvPr>
          <p:cNvSpPr txBox="1">
            <a:spLocks/>
          </p:cNvSpPr>
          <p:nvPr/>
        </p:nvSpPr>
        <p:spPr>
          <a:xfrm>
            <a:off x="-215746" y="1684466"/>
            <a:ext cx="11525250" cy="11394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chemeClr val="tx1"/>
              </a:solidFill>
              <a:latin typeface="Segoe UI Light" panose="020B0502040204020203" pitchFamily="34" charset="0"/>
              <a:cs typeface="Segoe UI Light" panose="020B0502040204020203" pitchFamily="34" charset="0"/>
            </a:endParaRPr>
          </a:p>
          <a:p>
            <a:pPr marL="682626" lvl="1" indent="-342900">
              <a:buFont typeface="Arial" panose="020B0604020202020204" pitchFamily="34" charset="0"/>
              <a:buChar char="•"/>
            </a:pPr>
            <a:r>
              <a:rPr lang="en-US" sz="3200" dirty="0">
                <a:solidFill>
                  <a:schemeClr val="tx1"/>
                </a:solidFill>
                <a:latin typeface="Segoe UI" panose="020B0502040204020203" pitchFamily="34" charset="0"/>
                <a:cs typeface="Segoe UI" panose="020B0502040204020203" pitchFamily="34" charset="0"/>
              </a:rPr>
              <a:t>.</a:t>
            </a:r>
            <a:r>
              <a:rPr lang="en-US" sz="3200" dirty="0">
                <a:solidFill>
                  <a:schemeClr val="tx1"/>
                </a:solidFill>
                <a:latin typeface="Segoe UI Light" panose="020B0502040204020203" pitchFamily="34" charset="0"/>
                <a:cs typeface="Segoe UI Light" panose="020B0502040204020203" pitchFamily="34" charset="0"/>
              </a:rPr>
              <a:t>NET Developer who is new to web development</a:t>
            </a:r>
          </a:p>
          <a:p>
            <a:pPr marL="457046" lvl="1"/>
            <a:endParaRPr lang="en-US" sz="3200" dirty="0">
              <a:solidFill>
                <a:schemeClr val="tx1"/>
              </a:solidFill>
              <a:latin typeface="Segoe UI" panose="020B0502040204020203" pitchFamily="34" charset="0"/>
              <a:cs typeface="Segoe UI" panose="020B0502040204020203" pitchFamily="34" charset="0"/>
            </a:endParaRPr>
          </a:p>
        </p:txBody>
      </p:sp>
      <p:sp>
        <p:nvSpPr>
          <p:cNvPr id="4" name="Content Placeholder 2">
            <a:extLst>
              <a:ext uri="{FF2B5EF4-FFF2-40B4-BE49-F238E27FC236}">
                <a16:creationId xmlns:a16="http://schemas.microsoft.com/office/drawing/2014/main" id="{D6F7A49B-ECEF-42AF-BDD2-54E194E2A9D8}"/>
              </a:ext>
            </a:extLst>
          </p:cNvPr>
          <p:cNvSpPr txBox="1">
            <a:spLocks/>
          </p:cNvSpPr>
          <p:nvPr/>
        </p:nvSpPr>
        <p:spPr>
          <a:xfrm>
            <a:off x="-215746" y="2930082"/>
            <a:ext cx="11525250" cy="12307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3200" dirty="0">
              <a:solidFill>
                <a:schemeClr val="tx1"/>
              </a:solidFill>
              <a:latin typeface="Segoe UI Light" panose="020B0502040204020203" pitchFamily="34" charset="0"/>
              <a:cs typeface="Segoe UI Light" panose="020B0502040204020203" pitchFamily="34" charset="0"/>
            </a:endParaRPr>
          </a:p>
          <a:p>
            <a:pPr marL="682626" lvl="1" indent="-3429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Web developer who is new to .NET</a:t>
            </a:r>
          </a:p>
          <a:p>
            <a:pPr lvl="1"/>
            <a:endParaRPr lang="en-US" sz="3200" dirty="0">
              <a:solidFill>
                <a:schemeClr val="tx1"/>
              </a:solidFill>
              <a:latin typeface="Segoe UI Light" panose="020B0502040204020203" pitchFamily="34" charset="0"/>
              <a:cs typeface="Segoe UI Light" panose="020B0502040204020203" pitchFamily="34" charset="0"/>
            </a:endParaRPr>
          </a:p>
          <a:p>
            <a:pPr marL="457046" lvl="1"/>
            <a:endParaRPr lang="en-US" sz="3200" dirty="0">
              <a:solidFill>
                <a:schemeClr val="tx1"/>
              </a:solidFill>
              <a:latin typeface="Segoe UI" panose="020B0502040204020203" pitchFamily="34" charset="0"/>
              <a:cs typeface="Segoe UI" panose="020B0502040204020203" pitchFamily="34" charset="0"/>
            </a:endParaRPr>
          </a:p>
        </p:txBody>
      </p:sp>
      <p:sp>
        <p:nvSpPr>
          <p:cNvPr id="5" name="Content Placeholder 2">
            <a:extLst>
              <a:ext uri="{FF2B5EF4-FFF2-40B4-BE49-F238E27FC236}">
                <a16:creationId xmlns:a16="http://schemas.microsoft.com/office/drawing/2014/main" id="{7377A7FB-5FB8-4E6F-A21A-EDBAA9B1F7CF}"/>
              </a:ext>
            </a:extLst>
          </p:cNvPr>
          <p:cNvSpPr txBox="1">
            <a:spLocks/>
          </p:cNvSpPr>
          <p:nvPr/>
        </p:nvSpPr>
        <p:spPr>
          <a:xfrm>
            <a:off x="-215746" y="4093372"/>
            <a:ext cx="11525250" cy="145371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35"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indent="0" algn="l" defTabSz="914400" rtl="0" eaLnBrk="1" latinLnBrk="0" hangingPunct="1">
              <a:lnSpc>
                <a:spcPct val="90000"/>
              </a:lnSpc>
              <a:spcBef>
                <a:spcPts val="500"/>
              </a:spcBef>
              <a:buFont typeface="Arial" panose="020B0604020202020204" pitchFamily="34" charset="0"/>
              <a:buNone/>
              <a:defRPr sz="24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indent="0" algn="l" defTabSz="914400" rtl="0" eaLnBrk="1" latinLnBrk="0" hangingPunct="1">
              <a:lnSpc>
                <a:spcPct val="90000"/>
              </a:lnSpc>
              <a:spcBef>
                <a:spcPts val="500"/>
              </a:spcBef>
              <a:buFont typeface="Arial" panose="020B0604020202020204" pitchFamily="34" charset="0"/>
              <a:buNone/>
              <a:defRPr sz="20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indent="0" algn="l" defTabSz="914400" rtl="0" eaLnBrk="1" latinLnBrk="0" hangingPunct="1">
              <a:lnSpc>
                <a:spcPct val="90000"/>
              </a:lnSpc>
              <a:spcBef>
                <a:spcPts val="500"/>
              </a:spcBef>
              <a:buFont typeface="Arial" panose="020B0604020202020204" pitchFamily="34" charset="0"/>
              <a:buNone/>
              <a:defRPr sz="1800" kern="120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chemeClr val="tx1"/>
              </a:solidFill>
              <a:latin typeface="Segoe UI Light" panose="020B0502040204020203" pitchFamily="34" charset="0"/>
              <a:cs typeface="Segoe UI Light" panose="020B0502040204020203" pitchFamily="34" charset="0"/>
            </a:endParaRPr>
          </a:p>
          <a:p>
            <a:pPr marL="682626" lvl="1" indent="-342900">
              <a:buFont typeface="Arial" panose="020B0604020202020204" pitchFamily="34" charset="0"/>
              <a:buChar char="•"/>
            </a:pPr>
            <a:r>
              <a:rPr lang="en-US" sz="3200" dirty="0">
                <a:solidFill>
                  <a:schemeClr val="tx1"/>
                </a:solidFill>
                <a:latin typeface="Segoe UI Light" panose="020B0502040204020203" pitchFamily="34" charset="0"/>
                <a:cs typeface="Segoe UI Light" panose="020B0502040204020203" pitchFamily="34" charset="0"/>
              </a:rPr>
              <a:t>ASP.NET Developer who wants to learn ASP.NET Core (MVC6)</a:t>
            </a:r>
          </a:p>
          <a:p>
            <a:pPr lvl="1"/>
            <a:endParaRPr lang="en-US" sz="3200" dirty="0">
              <a:solidFill>
                <a:schemeClr val="tx1"/>
              </a:solidFill>
              <a:latin typeface="Segoe UI Light" panose="020B0502040204020203" pitchFamily="34" charset="0"/>
              <a:cs typeface="Segoe UI Light" panose="020B0502040204020203" pitchFamily="34" charset="0"/>
            </a:endParaRPr>
          </a:p>
          <a:p>
            <a:pPr marL="457046" lvl="1"/>
            <a:endParaRPr lang="en-US" sz="32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084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More about Asp .NET Core &amp; MVC6</a:t>
            </a:r>
            <a:endParaRPr lang="en-US"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DB423461-5043-4AAC-BDE2-B8B20A4BE985}"/>
              </a:ext>
            </a:extLst>
          </p:cNvPr>
          <p:cNvSpPr txBox="1">
            <a:spLocks/>
          </p:cNvSpPr>
          <p:nvPr/>
        </p:nvSpPr>
        <p:spPr>
          <a:xfrm>
            <a:off x="269239" y="1472777"/>
            <a:ext cx="3985822" cy="61081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endParaRPr lang="en-US" dirty="0">
              <a:solidFill>
                <a:schemeClr val="tx1"/>
              </a:solidFill>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E4BA02D2-FBBD-48A2-8CE6-48BD6C8C3C9D}"/>
              </a:ext>
            </a:extLst>
          </p:cNvPr>
          <p:cNvSpPr/>
          <p:nvPr/>
        </p:nvSpPr>
        <p:spPr>
          <a:xfrm>
            <a:off x="191879" y="1302131"/>
            <a:ext cx="11689548" cy="1015663"/>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The code is </a:t>
            </a:r>
            <a:r>
              <a:rPr lang="en-US" sz="3200" dirty="0">
                <a:solidFill>
                  <a:srgbClr val="7030A0"/>
                </a:solidFill>
                <a:latin typeface="Segoe UI Light" panose="020B0502040204020203" pitchFamily="34" charset="0"/>
                <a:cs typeface="Segoe UI Light" panose="020B0502040204020203" pitchFamily="34" charset="0"/>
              </a:rPr>
              <a:t>100% open source  </a:t>
            </a:r>
            <a:r>
              <a:rPr lang="en-US" sz="2800" i="1" dirty="0">
                <a:solidFill>
                  <a:schemeClr val="accent1"/>
                </a:solidFill>
                <a:latin typeface="Segoe UI Light" panose="020B0502040204020203" pitchFamily="34" charset="0"/>
                <a:cs typeface="Segoe UI Light" panose="020B0502040204020203" pitchFamily="34" charset="0"/>
              </a:rPr>
              <a:t>https://github.com/aspnet/Mvc</a:t>
            </a:r>
            <a:br>
              <a:rPr lang="en-US" sz="3200" dirty="0"/>
            </a:br>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737B6E3E-C0CD-4823-BC64-C21502FAE232}"/>
              </a:ext>
            </a:extLst>
          </p:cNvPr>
          <p:cNvPicPr>
            <a:picLocks noChangeAspect="1"/>
          </p:cNvPicPr>
          <p:nvPr/>
        </p:nvPicPr>
        <p:blipFill>
          <a:blip r:embed="rId2"/>
          <a:stretch>
            <a:fillRect/>
          </a:stretch>
        </p:blipFill>
        <p:spPr>
          <a:xfrm>
            <a:off x="3165866" y="1920651"/>
            <a:ext cx="5860269" cy="4343865"/>
          </a:xfrm>
          <a:prstGeom prst="rect">
            <a:avLst/>
          </a:prstGeom>
        </p:spPr>
      </p:pic>
    </p:spTree>
    <p:extLst>
      <p:ext uri="{BB962C8B-B14F-4D97-AF65-F5344CB8AC3E}">
        <p14:creationId xmlns:p14="http://schemas.microsoft.com/office/powerpoint/2010/main" val="368069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More about Asp .NET Core &amp; MVC6</a:t>
            </a:r>
            <a:endParaRPr lang="en-US"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DB423461-5043-4AAC-BDE2-B8B20A4BE985}"/>
              </a:ext>
            </a:extLst>
          </p:cNvPr>
          <p:cNvSpPr txBox="1">
            <a:spLocks/>
          </p:cNvSpPr>
          <p:nvPr/>
        </p:nvSpPr>
        <p:spPr>
          <a:xfrm>
            <a:off x="269239" y="1472777"/>
            <a:ext cx="3985822" cy="61081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endParaRPr lang="en-US" dirty="0">
              <a:solidFill>
                <a:schemeClr val="tx1"/>
              </a:solidFill>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E4BA02D2-FBBD-48A2-8CE6-48BD6C8C3C9D}"/>
              </a:ext>
            </a:extLst>
          </p:cNvPr>
          <p:cNvSpPr/>
          <p:nvPr/>
        </p:nvSpPr>
        <p:spPr>
          <a:xfrm>
            <a:off x="191879" y="1302131"/>
            <a:ext cx="11689548" cy="1015663"/>
          </a:xfrm>
          <a:prstGeom prst="rect">
            <a:avLst/>
          </a:prstGeom>
        </p:spPr>
        <p:txBody>
          <a:bodyPr wrap="square">
            <a:spAutoFit/>
          </a:bodyPr>
          <a:lstStyle/>
          <a:p>
            <a:pPr marL="285750" indent="-285750">
              <a:buFont typeface="Arial" panose="020B0604020202020204" pitchFamily="34" charset="0"/>
              <a:buChar char="•"/>
            </a:pPr>
            <a:r>
              <a:rPr lang="en-US" sz="3200" dirty="0">
                <a:solidFill>
                  <a:srgbClr val="7030A0"/>
                </a:solidFill>
                <a:latin typeface="Segoe UI Light" panose="020B0502040204020203" pitchFamily="34" charset="0"/>
                <a:cs typeface="Segoe UI Light" panose="020B0502040204020203" pitchFamily="34" charset="0"/>
              </a:rPr>
              <a:t>Awesome FREE courses</a:t>
            </a:r>
            <a:r>
              <a:rPr lang="en-US" sz="3200" dirty="0">
                <a:latin typeface="Segoe UI Light" panose="020B0502040204020203" pitchFamily="34" charset="0"/>
                <a:cs typeface="Segoe UI Light" panose="020B0502040204020203" pitchFamily="34" charset="0"/>
              </a:rPr>
              <a:t> in Microsoft Virtual Academy</a:t>
            </a:r>
          </a:p>
          <a:p>
            <a:r>
              <a:rPr lang="en-US" sz="2800" i="1" dirty="0">
                <a:solidFill>
                  <a:schemeClr val="accent1"/>
                </a:solidFill>
                <a:latin typeface="Segoe UI Light" panose="020B0502040204020203" pitchFamily="34" charset="0"/>
                <a:cs typeface="Segoe UI Light" panose="020B0502040204020203" pitchFamily="34" charset="0"/>
              </a:rPr>
              <a:t>https://mva.microsoft.com</a:t>
            </a:r>
            <a:endParaRPr lang="en-US" sz="2800" dirty="0">
              <a:solidFill>
                <a:srgbClr val="585656"/>
              </a:solidFill>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9BA2BA34-7A4B-4F43-9335-32DCF8FD373C}"/>
              </a:ext>
            </a:extLst>
          </p:cNvPr>
          <p:cNvPicPr>
            <a:picLocks noChangeAspect="1"/>
          </p:cNvPicPr>
          <p:nvPr/>
        </p:nvPicPr>
        <p:blipFill>
          <a:blip r:embed="rId2"/>
          <a:stretch>
            <a:fillRect/>
          </a:stretch>
        </p:blipFill>
        <p:spPr>
          <a:xfrm>
            <a:off x="3276865" y="2343989"/>
            <a:ext cx="5638271" cy="3856786"/>
          </a:xfrm>
          <a:prstGeom prst="rect">
            <a:avLst/>
          </a:prstGeom>
        </p:spPr>
      </p:pic>
    </p:spTree>
    <p:extLst>
      <p:ext uri="{BB962C8B-B14F-4D97-AF65-F5344CB8AC3E}">
        <p14:creationId xmlns:p14="http://schemas.microsoft.com/office/powerpoint/2010/main" val="170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More about Asp .NET Core &amp; MVC6</a:t>
            </a:r>
            <a:endParaRPr lang="en-US"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DB423461-5043-4AAC-BDE2-B8B20A4BE985}"/>
              </a:ext>
            </a:extLst>
          </p:cNvPr>
          <p:cNvSpPr txBox="1">
            <a:spLocks/>
          </p:cNvSpPr>
          <p:nvPr/>
        </p:nvSpPr>
        <p:spPr>
          <a:xfrm>
            <a:off x="269239" y="1472777"/>
            <a:ext cx="3985822" cy="61081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endParaRPr lang="en-US" dirty="0">
              <a:solidFill>
                <a:schemeClr val="tx1"/>
              </a:solidFill>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E4BA02D2-FBBD-48A2-8CE6-48BD6C8C3C9D}"/>
              </a:ext>
            </a:extLst>
          </p:cNvPr>
          <p:cNvSpPr/>
          <p:nvPr/>
        </p:nvSpPr>
        <p:spPr>
          <a:xfrm>
            <a:off x="191879" y="1302131"/>
            <a:ext cx="8378380"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Asp. Net </a:t>
            </a:r>
            <a:r>
              <a:rPr lang="en-US" sz="3200" dirty="0">
                <a:solidFill>
                  <a:srgbClr val="7030A0"/>
                </a:solidFill>
                <a:latin typeface="Segoe UI Light" panose="020B0502040204020203" pitchFamily="34" charset="0"/>
                <a:cs typeface="Segoe UI Light" panose="020B0502040204020203" pitchFamily="34" charset="0"/>
              </a:rPr>
              <a:t>YouTube standup </a:t>
            </a:r>
          </a:p>
        </p:txBody>
      </p:sp>
      <p:pic>
        <p:nvPicPr>
          <p:cNvPr id="4" name="Imagen 3">
            <a:extLst>
              <a:ext uri="{FF2B5EF4-FFF2-40B4-BE49-F238E27FC236}">
                <a16:creationId xmlns:a16="http://schemas.microsoft.com/office/drawing/2014/main" id="{1443CC66-D30B-4C53-835B-91424391BD9A}"/>
              </a:ext>
            </a:extLst>
          </p:cNvPr>
          <p:cNvPicPr>
            <a:picLocks noChangeAspect="1"/>
          </p:cNvPicPr>
          <p:nvPr/>
        </p:nvPicPr>
        <p:blipFill>
          <a:blip r:embed="rId2"/>
          <a:stretch>
            <a:fillRect/>
          </a:stretch>
        </p:blipFill>
        <p:spPr>
          <a:xfrm>
            <a:off x="772427" y="1903664"/>
            <a:ext cx="10647147" cy="4137629"/>
          </a:xfrm>
          <a:prstGeom prst="rect">
            <a:avLst/>
          </a:prstGeom>
        </p:spPr>
      </p:pic>
    </p:spTree>
    <p:extLst>
      <p:ext uri="{BB962C8B-B14F-4D97-AF65-F5344CB8AC3E}">
        <p14:creationId xmlns:p14="http://schemas.microsoft.com/office/powerpoint/2010/main" val="41248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More about Asp .NET Core &amp; MVC6</a:t>
            </a:r>
            <a:endParaRPr lang="en-US"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DB423461-5043-4AAC-BDE2-B8B20A4BE985}"/>
              </a:ext>
            </a:extLst>
          </p:cNvPr>
          <p:cNvSpPr txBox="1">
            <a:spLocks/>
          </p:cNvSpPr>
          <p:nvPr/>
        </p:nvSpPr>
        <p:spPr>
          <a:xfrm>
            <a:off x="269239" y="1472777"/>
            <a:ext cx="3985822" cy="61081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endParaRPr lang="en-US" dirty="0">
              <a:solidFill>
                <a:schemeClr val="tx1"/>
              </a:solidFill>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E4BA02D2-FBBD-48A2-8CE6-48BD6C8C3C9D}"/>
              </a:ext>
            </a:extLst>
          </p:cNvPr>
          <p:cNvSpPr/>
          <p:nvPr/>
        </p:nvSpPr>
        <p:spPr>
          <a:xfrm>
            <a:off x="269239" y="2029788"/>
            <a:ext cx="11689548" cy="255454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Net Latam Slack </a:t>
            </a:r>
            <a:r>
              <a:rPr lang="en-US" sz="3200" i="1" dirty="0">
                <a:solidFill>
                  <a:schemeClr val="accent1"/>
                </a:solidFill>
                <a:latin typeface="Segoe UI Light" panose="020B0502040204020203" pitchFamily="34" charset="0"/>
                <a:cs typeface="Segoe UI Light" panose="020B0502040204020203" pitchFamily="34" charset="0"/>
              </a:rPr>
              <a:t>net-latam.slack.com</a:t>
            </a:r>
          </a:p>
          <a:p>
            <a:endParaRPr lang="en-US" sz="3200" i="1" dirty="0">
              <a:solidFill>
                <a:schemeClr val="accent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Net Core Slack </a:t>
            </a:r>
            <a:r>
              <a:rPr lang="en-US" sz="3200" i="1" dirty="0">
                <a:solidFill>
                  <a:schemeClr val="accent1"/>
                </a:solidFill>
                <a:latin typeface="Segoe UI Light" panose="020B0502040204020203" pitchFamily="34" charset="0"/>
                <a:cs typeface="Segoe UI Light" panose="020B0502040204020203" pitchFamily="34" charset="0"/>
              </a:rPr>
              <a:t>aspnetcore.slack.com</a:t>
            </a:r>
          </a:p>
          <a:p>
            <a:endParaRPr lang="en-US" sz="3200" i="1" dirty="0">
              <a:solidFill>
                <a:schemeClr val="accent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3200" dirty="0">
                <a:solidFill>
                  <a:srgbClr val="585656"/>
                </a:solidFill>
                <a:latin typeface="Segoe UI Light" panose="020B0502040204020203" pitchFamily="34" charset="0"/>
                <a:cs typeface="Segoe UI Light" panose="020B0502040204020203" pitchFamily="34" charset="0"/>
              </a:rPr>
              <a:t>https://nbarbettini.gitbooks.io/little-asp-net-core-book/content/</a:t>
            </a:r>
          </a:p>
        </p:txBody>
      </p:sp>
    </p:spTree>
    <p:extLst>
      <p:ext uri="{BB962C8B-B14F-4D97-AF65-F5344CB8AC3E}">
        <p14:creationId xmlns:p14="http://schemas.microsoft.com/office/powerpoint/2010/main" val="1099596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412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678983"/>
            <a:ext cx="4433047" cy="1616075"/>
          </a:xfrm>
        </p:spPr>
        <p:txBody>
          <a:bodyPr/>
          <a:lstStyle/>
          <a:p>
            <a:r>
              <a:rPr lang="en-US" dirty="0">
                <a:latin typeface="Segoe UI" panose="020B0502040204020203" pitchFamily="34" charset="0"/>
                <a:cs typeface="Segoe UI" panose="020B0502040204020203" pitchFamily="34" charset="0"/>
              </a:rPr>
              <a:t>Contact me! </a:t>
            </a:r>
          </a:p>
        </p:txBody>
      </p:sp>
      <p:sp>
        <p:nvSpPr>
          <p:cNvPr id="6" name="Text Placeholder 5"/>
          <p:cNvSpPr>
            <a:spLocks noGrp="1"/>
          </p:cNvSpPr>
          <p:nvPr>
            <p:ph type="body" sz="quarter" idx="11"/>
          </p:nvPr>
        </p:nvSpPr>
        <p:spPr>
          <a:xfrm>
            <a:off x="1445246" y="4162600"/>
            <a:ext cx="9908553" cy="523875"/>
          </a:xfrm>
        </p:spPr>
        <p:txBody>
          <a:bodyPr/>
          <a:lstStyle/>
          <a:p>
            <a:r>
              <a:rPr lang="en-US" dirty="0">
                <a:latin typeface="Segoe UI" panose="020B0502040204020203" pitchFamily="34" charset="0"/>
                <a:cs typeface="Segoe UI" panose="020B0502040204020203" pitchFamily="34" charset="0"/>
              </a:rPr>
              <a:t>@deirevoledo	</a:t>
            </a:r>
          </a:p>
        </p:txBody>
      </p:sp>
      <p:sp>
        <p:nvSpPr>
          <p:cNvPr id="7" name="Text Placeholder 6"/>
          <p:cNvSpPr>
            <a:spLocks noGrp="1"/>
          </p:cNvSpPr>
          <p:nvPr>
            <p:ph type="body" sz="quarter" idx="12"/>
          </p:nvPr>
        </p:nvSpPr>
        <p:spPr>
          <a:xfrm>
            <a:off x="1445246" y="3494609"/>
            <a:ext cx="9908553" cy="523875"/>
          </a:xfrm>
        </p:spPr>
        <p:txBody>
          <a:bodyPr/>
          <a:lstStyle/>
          <a:p>
            <a:r>
              <a:rPr lang="en-US" dirty="0">
                <a:latin typeface="Segoe UI" panose="020B0502040204020203" pitchFamily="34" charset="0"/>
                <a:cs typeface="Segoe UI" panose="020B0502040204020203" pitchFamily="34" charset="0"/>
                <a:hlinkClick r:id="rId2"/>
              </a:rPr>
              <a:t>davidrevoledo@d-genix.com</a:t>
            </a:r>
            <a:r>
              <a:rPr lang="en-US" dirty="0">
                <a:latin typeface="Segoe UI" panose="020B0502040204020203" pitchFamily="34" charset="0"/>
                <a:cs typeface="Segoe UI" panose="020B0502040204020203" pitchFamily="34" charset="0"/>
              </a:rPr>
              <a:t>	</a:t>
            </a:r>
          </a:p>
        </p:txBody>
      </p:sp>
      <p:sp>
        <p:nvSpPr>
          <p:cNvPr id="8" name="Text Placeholder 7"/>
          <p:cNvSpPr>
            <a:spLocks noGrp="1"/>
          </p:cNvSpPr>
          <p:nvPr>
            <p:ph type="body" sz="quarter" idx="13"/>
          </p:nvPr>
        </p:nvSpPr>
        <p:spPr>
          <a:xfrm>
            <a:off x="685799" y="1437974"/>
            <a:ext cx="3106272" cy="523875"/>
          </a:xfrm>
        </p:spPr>
        <p:txBody>
          <a:bodyPr/>
          <a:lstStyle/>
          <a:p>
            <a:r>
              <a:rPr lang="en-US" dirty="0">
                <a:latin typeface="Segoe UI" panose="020B0502040204020203" pitchFamily="34" charset="0"/>
                <a:cs typeface="Segoe UI" panose="020B0502040204020203" pitchFamily="34" charset="0"/>
              </a:rPr>
              <a:t>David Revoledo</a:t>
            </a:r>
          </a:p>
        </p:txBody>
      </p:sp>
      <p:sp>
        <p:nvSpPr>
          <p:cNvPr id="9" name="Text Placeholder 6">
            <a:extLst>
              <a:ext uri="{FF2B5EF4-FFF2-40B4-BE49-F238E27FC236}">
                <a16:creationId xmlns:a16="http://schemas.microsoft.com/office/drawing/2014/main" id="{6391155B-8C9F-4A5C-893F-F13C6FBB4447}"/>
              </a:ext>
            </a:extLst>
          </p:cNvPr>
          <p:cNvSpPr txBox="1">
            <a:spLocks/>
          </p:cNvSpPr>
          <p:nvPr/>
        </p:nvSpPr>
        <p:spPr>
          <a:xfrm>
            <a:off x="1443561" y="4801511"/>
            <a:ext cx="9908553" cy="523875"/>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https://www.linkedin.com/in/david-revoledo-01336984/</a:t>
            </a:r>
          </a:p>
        </p:txBody>
      </p:sp>
      <p:pic>
        <p:nvPicPr>
          <p:cNvPr id="10" name="Imagen 9">
            <a:extLst>
              <a:ext uri="{FF2B5EF4-FFF2-40B4-BE49-F238E27FC236}">
                <a16:creationId xmlns:a16="http://schemas.microsoft.com/office/drawing/2014/main" id="{1CC8F45E-55A2-4F25-A43C-72B7D1E6FFED}"/>
              </a:ext>
            </a:extLst>
          </p:cNvPr>
          <p:cNvPicPr>
            <a:picLocks noChangeAspect="1"/>
          </p:cNvPicPr>
          <p:nvPr/>
        </p:nvPicPr>
        <p:blipFill>
          <a:blip r:embed="rId3"/>
          <a:stretch>
            <a:fillRect/>
          </a:stretch>
        </p:blipFill>
        <p:spPr>
          <a:xfrm>
            <a:off x="9095321" y="331029"/>
            <a:ext cx="2711529" cy="2633923"/>
          </a:xfrm>
          <a:prstGeom prst="rect">
            <a:avLst/>
          </a:prstGeom>
        </p:spPr>
      </p:pic>
    </p:spTree>
    <p:extLst>
      <p:ext uri="{BB962C8B-B14F-4D97-AF65-F5344CB8AC3E}">
        <p14:creationId xmlns:p14="http://schemas.microsoft.com/office/powerpoint/2010/main" val="37719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AE53-8B1F-4392-8140-41AA1A7D48F9}"/>
              </a:ext>
            </a:extLst>
          </p:cNvPr>
          <p:cNvSpPr>
            <a:spLocks noGrp="1"/>
          </p:cNvSpPr>
          <p:nvPr>
            <p:ph type="title"/>
          </p:nvPr>
        </p:nvSpPr>
        <p:spPr>
          <a:xfrm>
            <a:off x="269239" y="365126"/>
            <a:ext cx="11653522" cy="666916"/>
          </a:xfrm>
        </p:spPr>
        <p:txBody>
          <a:bodyPr/>
          <a:lstStyle/>
          <a:p>
            <a:r>
              <a:rPr lang="en-US" sz="4000" dirty="0" err="1">
                <a:latin typeface="Segoe UI" panose="020B0502040204020203" pitchFamily="34" charset="0"/>
                <a:cs typeface="Segoe UI" panose="020B0502040204020203" pitchFamily="34" charset="0"/>
              </a:rPr>
              <a:t>Asp.Net</a:t>
            </a:r>
            <a:r>
              <a:rPr lang="en-US" sz="4000" dirty="0">
                <a:latin typeface="Segoe UI" panose="020B0502040204020203" pitchFamily="34" charset="0"/>
                <a:cs typeface="Segoe UI" panose="020B0502040204020203" pitchFamily="34" charset="0"/>
              </a:rPr>
              <a:t> Core – MVC6	</a:t>
            </a:r>
            <a:endParaRPr lang="en-US" dirty="0">
              <a:latin typeface="Segoe UI" panose="020B0502040204020203" pitchFamily="34" charset="0"/>
              <a:cs typeface="Segoe UI" panose="020B0502040204020203" pitchFamily="34" charset="0"/>
            </a:endParaRPr>
          </a:p>
        </p:txBody>
      </p:sp>
      <p:pic>
        <p:nvPicPr>
          <p:cNvPr id="1030" name="Picture 6" descr="Resultado de imagen para jim carrey what is love gif">
            <a:extLst>
              <a:ext uri="{FF2B5EF4-FFF2-40B4-BE49-F238E27FC236}">
                <a16:creationId xmlns:a16="http://schemas.microsoft.com/office/drawing/2014/main" id="{ACCB6987-BE45-4C25-9016-0808F917B10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5052"/>
            <a:ext cx="12192000" cy="63638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F7A74DC-A4E4-4DFE-BB3C-68B0E2A8809B}"/>
              </a:ext>
            </a:extLst>
          </p:cNvPr>
          <p:cNvSpPr txBox="1">
            <a:spLocks/>
          </p:cNvSpPr>
          <p:nvPr/>
        </p:nvSpPr>
        <p:spPr>
          <a:xfrm>
            <a:off x="3170751" y="4829588"/>
            <a:ext cx="5665081" cy="1389342"/>
          </a:xfrm>
          <a:prstGeom prst="rect">
            <a:avLst/>
          </a:prstGeom>
        </p:spPr>
        <p:txBody>
          <a:bodyPr>
            <a:noAutofit/>
          </a:bodyPr>
          <a:lst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a:lstStyle>
          <a:p>
            <a:r>
              <a:rPr lang="en-US" sz="7000" b="1" dirty="0">
                <a:latin typeface="Segoe UI Light" panose="020B0502040204020203" pitchFamily="34" charset="0"/>
                <a:cs typeface="Segoe UI Light" panose="020B0502040204020203" pitchFamily="34" charset="0"/>
              </a:rPr>
              <a:t>Thank You All</a:t>
            </a:r>
          </a:p>
        </p:txBody>
      </p:sp>
      <p:pic>
        <p:nvPicPr>
          <p:cNvPr id="6" name="Haddaway - What Is Love [Official]">
            <a:hlinkClick r:id="" action="ppaction://media"/>
            <a:extLst>
              <a:ext uri="{FF2B5EF4-FFF2-40B4-BE49-F238E27FC236}">
                <a16:creationId xmlns:a16="http://schemas.microsoft.com/office/drawing/2014/main" id="{F53A44C0-5FBA-4446-B80F-3187D303E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5570" y="214676"/>
            <a:ext cx="406400" cy="406400"/>
          </a:xfrm>
          <a:prstGeom prst="rect">
            <a:avLst/>
          </a:prstGeom>
        </p:spPr>
      </p:pic>
    </p:spTree>
    <p:extLst>
      <p:ext uri="{BB962C8B-B14F-4D97-AF65-F5344CB8AC3E}">
        <p14:creationId xmlns:p14="http://schemas.microsoft.com/office/powerpoint/2010/main" val="199011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6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390C-2817-4B21-894E-D16E61E81806}"/>
              </a:ext>
            </a:extLst>
          </p:cNvPr>
          <p:cNvSpPr>
            <a:spLocks noGrp="1"/>
          </p:cNvSpPr>
          <p:nvPr>
            <p:ph type="title"/>
          </p:nvPr>
        </p:nvSpPr>
        <p:spPr>
          <a:xfrm>
            <a:off x="269239" y="365126"/>
            <a:ext cx="11653522" cy="824050"/>
          </a:xfrm>
        </p:spPr>
        <p:txBody>
          <a:bodyPr/>
          <a:lstStyle/>
          <a:p>
            <a:r>
              <a:rPr lang="en-US" sz="4000" dirty="0">
                <a:latin typeface="Segoe UI" panose="020B0502040204020203" pitchFamily="34" charset="0"/>
                <a:cs typeface="Segoe UI" panose="020B0502040204020203" pitchFamily="34" charset="0"/>
              </a:rPr>
              <a:t>A little about ASP. NET history</a:t>
            </a:r>
            <a:endParaRPr lang="en-US" dirty="0">
              <a:latin typeface="Segoe UI" panose="020B0502040204020203" pitchFamily="34" charset="0"/>
              <a:cs typeface="Segoe UI" panose="020B0502040204020203" pitchFamily="34" charset="0"/>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39" y="1555823"/>
            <a:ext cx="11861722" cy="4017663"/>
          </a:xfrm>
          <a:prstGeom prst="rect">
            <a:avLst/>
          </a:prstGeom>
        </p:spPr>
      </p:pic>
    </p:spTree>
    <p:extLst>
      <p:ext uri="{BB962C8B-B14F-4D97-AF65-F5344CB8AC3E}">
        <p14:creationId xmlns:p14="http://schemas.microsoft.com/office/powerpoint/2010/main" val="1525266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0A5846-3B8D-4859-A5B7-E8E51A600291}"/>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 Asp.Net WebApi &amp; Mvc Playing Togheter</a:t>
            </a:r>
            <a:endParaRPr lang="en-US" dirty="0">
              <a:latin typeface="Segoe UI" panose="020B0502040204020203" pitchFamily="34" charset="0"/>
              <a:cs typeface="Segoe UI" panose="020B0502040204020203" pitchFamily="34" charset="0"/>
            </a:endParaRPr>
          </a:p>
        </p:txBody>
      </p:sp>
      <p:pic>
        <p:nvPicPr>
          <p:cNvPr id="4" name="Imagen 3">
            <a:extLst>
              <a:ext uri="{FF2B5EF4-FFF2-40B4-BE49-F238E27FC236}">
                <a16:creationId xmlns:a16="http://schemas.microsoft.com/office/drawing/2014/main" id="{E0A30D51-D27D-4905-AC53-5C73A29B7B2D}"/>
              </a:ext>
            </a:extLst>
          </p:cNvPr>
          <p:cNvPicPr>
            <a:picLocks noChangeAspect="1"/>
          </p:cNvPicPr>
          <p:nvPr/>
        </p:nvPicPr>
        <p:blipFill>
          <a:blip r:embed="rId2"/>
          <a:stretch>
            <a:fillRect/>
          </a:stretch>
        </p:blipFill>
        <p:spPr>
          <a:xfrm>
            <a:off x="0" y="1222126"/>
            <a:ext cx="12192000" cy="4866901"/>
          </a:xfrm>
          <a:prstGeom prst="rect">
            <a:avLst/>
          </a:prstGeom>
        </p:spPr>
      </p:pic>
    </p:spTree>
    <p:extLst>
      <p:ext uri="{BB962C8B-B14F-4D97-AF65-F5344CB8AC3E}">
        <p14:creationId xmlns:p14="http://schemas.microsoft.com/office/powerpoint/2010/main" val="2264724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0A5846-3B8D-4859-A5B7-E8E51A600291}"/>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 Asp.Net WebApi &amp; Mvc Playing Togheter</a:t>
            </a:r>
            <a:endParaRPr lang="en-US" dirty="0">
              <a:latin typeface="Segoe UI" panose="020B0502040204020203" pitchFamily="34" charset="0"/>
              <a:cs typeface="Segoe UI" panose="020B0502040204020203" pitchFamily="34" charset="0"/>
            </a:endParaRPr>
          </a:p>
        </p:txBody>
      </p:sp>
      <p:pic>
        <p:nvPicPr>
          <p:cNvPr id="7" name="Imagen 6">
            <a:extLst>
              <a:ext uri="{FF2B5EF4-FFF2-40B4-BE49-F238E27FC236}">
                <a16:creationId xmlns:a16="http://schemas.microsoft.com/office/drawing/2014/main" id="{C7122A42-4642-4732-9C86-699DD6C811A0}"/>
              </a:ext>
            </a:extLst>
          </p:cNvPr>
          <p:cNvPicPr>
            <a:picLocks noChangeAspect="1"/>
          </p:cNvPicPr>
          <p:nvPr/>
        </p:nvPicPr>
        <p:blipFill>
          <a:blip r:embed="rId2"/>
          <a:stretch>
            <a:fillRect/>
          </a:stretch>
        </p:blipFill>
        <p:spPr>
          <a:xfrm>
            <a:off x="717177" y="1639556"/>
            <a:ext cx="9359153" cy="4319172"/>
          </a:xfrm>
          <a:prstGeom prst="rect">
            <a:avLst/>
          </a:prstGeom>
        </p:spPr>
      </p:pic>
    </p:spTree>
    <p:extLst>
      <p:ext uri="{BB962C8B-B14F-4D97-AF65-F5344CB8AC3E}">
        <p14:creationId xmlns:p14="http://schemas.microsoft.com/office/powerpoint/2010/main" val="2002461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0A5846-3B8D-4859-A5B7-E8E51A600291}"/>
              </a:ext>
            </a:extLst>
          </p:cNvPr>
          <p:cNvSpPr>
            <a:spLocks noGrp="1"/>
          </p:cNvSpPr>
          <p:nvPr>
            <p:ph type="title"/>
          </p:nvPr>
        </p:nvSpPr>
        <p:spPr>
          <a:xfrm>
            <a:off x="269239" y="365126"/>
            <a:ext cx="11653522" cy="666916"/>
          </a:xfrm>
        </p:spPr>
        <p:txBody>
          <a:bodyPr/>
          <a:lstStyle/>
          <a:p>
            <a:r>
              <a:rPr lang="en-US" sz="4000" dirty="0">
                <a:latin typeface="Segoe UI" panose="020B0502040204020203" pitchFamily="34" charset="0"/>
                <a:cs typeface="Segoe UI" panose="020B0502040204020203" pitchFamily="34" charset="0"/>
              </a:rPr>
              <a:t> Asp.Net WebApi &amp; Mvc Playing Togheter</a:t>
            </a:r>
            <a:endParaRPr lang="en-US" dirty="0">
              <a:latin typeface="Segoe UI" panose="020B0502040204020203" pitchFamily="34" charset="0"/>
              <a:cs typeface="Segoe UI" panose="020B0502040204020203" pitchFamily="34" charset="0"/>
            </a:endParaRPr>
          </a:p>
        </p:txBody>
      </p:sp>
      <p:sp>
        <p:nvSpPr>
          <p:cNvPr id="5" name="Rectángulo 4">
            <a:extLst>
              <a:ext uri="{FF2B5EF4-FFF2-40B4-BE49-F238E27FC236}">
                <a16:creationId xmlns:a16="http://schemas.microsoft.com/office/drawing/2014/main" id="{AA7C8554-3D36-46A1-8B79-04867056876F}"/>
              </a:ext>
            </a:extLst>
          </p:cNvPr>
          <p:cNvSpPr/>
          <p:nvPr/>
        </p:nvSpPr>
        <p:spPr>
          <a:xfrm>
            <a:off x="565818" y="1982057"/>
            <a:ext cx="8432093"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Duplicated configuration</a:t>
            </a:r>
          </a:p>
        </p:txBody>
      </p:sp>
      <p:sp>
        <p:nvSpPr>
          <p:cNvPr id="6" name="Rectángulo 5">
            <a:extLst>
              <a:ext uri="{FF2B5EF4-FFF2-40B4-BE49-F238E27FC236}">
                <a16:creationId xmlns:a16="http://schemas.microsoft.com/office/drawing/2014/main" id="{8DA2DF78-1737-4A8D-98CD-6F58A75B5DBE}"/>
              </a:ext>
            </a:extLst>
          </p:cNvPr>
          <p:cNvSpPr/>
          <p:nvPr/>
        </p:nvSpPr>
        <p:spPr>
          <a:xfrm>
            <a:off x="565818" y="3089754"/>
            <a:ext cx="11263427"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Strong Dependency to System.Web</a:t>
            </a:r>
          </a:p>
        </p:txBody>
      </p:sp>
      <p:sp>
        <p:nvSpPr>
          <p:cNvPr id="7" name="Rectángulo 6">
            <a:extLst>
              <a:ext uri="{FF2B5EF4-FFF2-40B4-BE49-F238E27FC236}">
                <a16:creationId xmlns:a16="http://schemas.microsoft.com/office/drawing/2014/main" id="{00793301-AB0D-42BC-9590-29248133F834}"/>
              </a:ext>
            </a:extLst>
          </p:cNvPr>
          <p:cNvSpPr/>
          <p:nvPr/>
        </p:nvSpPr>
        <p:spPr>
          <a:xfrm>
            <a:off x="565817" y="4197451"/>
            <a:ext cx="8432093" cy="584775"/>
          </a:xfrm>
          <a:prstGeom prst="rect">
            <a:avLst/>
          </a:prstGeom>
        </p:spPr>
        <p:txBody>
          <a:bodyPr wrap="square">
            <a:spAutoFit/>
          </a:bodyPr>
          <a:lstStyle/>
          <a:p>
            <a:pPr marL="285750" indent="-28575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Duplicated Objects/Behavior</a:t>
            </a:r>
          </a:p>
        </p:txBody>
      </p:sp>
    </p:spTree>
    <p:extLst>
      <p:ext uri="{BB962C8B-B14F-4D97-AF65-F5344CB8AC3E}">
        <p14:creationId xmlns:p14="http://schemas.microsoft.com/office/powerpoint/2010/main" val="30323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1699</TotalTime>
  <Words>1041</Words>
  <Application>Microsoft Office PowerPoint</Application>
  <PresentationFormat>Panorámica</PresentationFormat>
  <Paragraphs>201</Paragraphs>
  <Slides>56</Slides>
  <Notes>1</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Arial</vt:lpstr>
      <vt:lpstr>Calibri</vt:lpstr>
      <vt:lpstr>Calibri Light</vt:lpstr>
      <vt:lpstr>Consolas</vt:lpstr>
      <vt:lpstr>Segoe UI</vt:lpstr>
      <vt:lpstr>Segoe UI Light</vt:lpstr>
      <vt:lpstr>Office Theme</vt:lpstr>
      <vt:lpstr>ASP.NET Core 2.0 &amp; MVC6   New Features </vt:lpstr>
      <vt:lpstr>Presentación de PowerPoint</vt:lpstr>
      <vt:lpstr>About me !</vt:lpstr>
      <vt:lpstr>Agenda</vt:lpstr>
      <vt:lpstr>Setting Expectations - Target Audience </vt:lpstr>
      <vt:lpstr>A little about ASP. NET history</vt:lpstr>
      <vt:lpstr> Asp.Net WebApi &amp; Mvc Playing Togheter</vt:lpstr>
      <vt:lpstr> Asp.Net WebApi &amp; Mvc Playing Togheter</vt:lpstr>
      <vt:lpstr> Asp.Net WebApi &amp; Mvc Playing Togheter</vt:lpstr>
      <vt:lpstr> Typically Razor Form </vt:lpstr>
      <vt:lpstr> While the Design team &amp; UI Devs:  </vt:lpstr>
      <vt:lpstr> While the Design team &amp; UI Devs:  </vt:lpstr>
      <vt:lpstr>Asp.NET Core &amp; .NET Core</vt:lpstr>
      <vt:lpstr>ASP.NET 4.6 and ASP.NET Core 2.0</vt:lpstr>
      <vt:lpstr>ASP.NET and the Modern Web</vt:lpstr>
      <vt:lpstr>ASP. Net Core</vt:lpstr>
      <vt:lpstr>Asp Net MVC 6  - What’s new ? </vt:lpstr>
      <vt:lpstr>What are Tag Helpers ? </vt:lpstr>
      <vt:lpstr>Using tag helpers</vt:lpstr>
      <vt:lpstr>Tag Helper Example </vt:lpstr>
      <vt:lpstr>Tag Helper Example </vt:lpstr>
      <vt:lpstr>Tag Helper Example </vt:lpstr>
      <vt:lpstr>ASP. Net Core – MVC6 </vt:lpstr>
      <vt:lpstr>Mvc Pattern - Traditional MVC (In theory)</vt:lpstr>
      <vt:lpstr>View Components – The reusable problem</vt:lpstr>
      <vt:lpstr>View components - Benefits </vt:lpstr>
      <vt:lpstr>Using View Components</vt:lpstr>
      <vt:lpstr>Using View Components</vt:lpstr>
      <vt:lpstr>Using View Components</vt:lpstr>
      <vt:lpstr>Using View Components - View search “Convention” </vt:lpstr>
      <vt:lpstr>Using View Components - View search “Convention” </vt:lpstr>
      <vt:lpstr>Using View Components - Invoking a view component </vt:lpstr>
      <vt:lpstr>Using View Components - Pass data to the components </vt:lpstr>
      <vt:lpstr>Using View Components - Invoking as a Tag Helper </vt:lpstr>
      <vt:lpstr>Using View Components - Invoking from a controller </vt:lpstr>
      <vt:lpstr>View Components – Async / Not Async methods </vt:lpstr>
      <vt:lpstr>View Components -Some background info </vt:lpstr>
      <vt:lpstr>Razor Pages - Default Asp. Net MVC Template for Visual Studio. </vt:lpstr>
      <vt:lpstr>Razor Pages – Evolution of Web Pages </vt:lpstr>
      <vt:lpstr>Using Razor Pages - Benefits</vt:lpstr>
      <vt:lpstr>Razor Pages – Structure</vt:lpstr>
      <vt:lpstr>Razor Pages – Structure</vt:lpstr>
      <vt:lpstr>Using Razor Pages</vt:lpstr>
      <vt:lpstr>Using Razor Pages</vt:lpstr>
      <vt:lpstr>Using Razor Pages - Using layouts</vt:lpstr>
      <vt:lpstr>Using Razor Pages - Custom Page Handlers </vt:lpstr>
      <vt:lpstr>Using Razor Pages - Custom Page Handlers </vt:lpstr>
      <vt:lpstr>ASP. Net Core &amp; MVC 6</vt:lpstr>
      <vt:lpstr>More about Asp .NET Core &amp; MVC6</vt:lpstr>
      <vt:lpstr>More about Asp .NET Core &amp; MVC6</vt:lpstr>
      <vt:lpstr>More about Asp .NET Core &amp; MVC6</vt:lpstr>
      <vt:lpstr>More about Asp .NET Core &amp; MVC6</vt:lpstr>
      <vt:lpstr>More about Asp .NET Core &amp; MVC6</vt:lpstr>
      <vt:lpstr>Presentación de PowerPoint</vt:lpstr>
      <vt:lpstr>Contact me! </vt:lpstr>
      <vt:lpstr>Asp.Net Core – MVC6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 Bellmann</dc:creator>
  <cp:lastModifiedBy>David Revoledo</cp:lastModifiedBy>
  <cp:revision>165</cp:revision>
  <dcterms:created xsi:type="dcterms:W3CDTF">2017-05-29T19:38:38Z</dcterms:created>
  <dcterms:modified xsi:type="dcterms:W3CDTF">2017-10-23T23:17:43Z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